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layfair Displ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Rusty Power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ayfairDisplay-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use plan white img as a third frame in this scene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899" cy="36458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096250" y="1627200"/>
            <a:ext cx="2951399" cy="1584300"/>
          </a:xfrm>
          <a:prstGeom prst="rect">
            <a:avLst/>
          </a:prstGeom>
        </p:spPr>
        <p:txBody>
          <a:bodyPr anchorCtr="0" anchor="ctr" bIns="91425" lIns="91425" rIns="91425"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2" y="3266930"/>
            <a:ext cx="2951399" cy="701399"/>
          </a:xfrm>
          <a:prstGeom prst="rect">
            <a:avLst/>
          </a:prstGeom>
        </p:spPr>
        <p:txBody>
          <a:bodyPr anchorCtr="0" anchor="b" bIns="91425" lIns="91425" rIns="91425"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1233100"/>
            <a:ext cx="8520599" cy="1610100"/>
          </a:xfrm>
          <a:prstGeom prst="rect">
            <a:avLst/>
          </a:prstGeom>
        </p:spPr>
        <p:txBody>
          <a:bodyPr anchorCtr="0" anchor="b" bIns="91425" lIns="91425" rIns="91425"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599"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199"/>
          </a:xfrm>
          <a:prstGeom prst="rect">
            <a:avLst/>
          </a:prstGeom>
        </p:spPr>
        <p:txBody>
          <a:bodyPr anchorCtr="0" anchor="ctr" bIns="91425" lIns="91425" rIns="91425"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7"/>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199" cy="1683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0"/>
            <a:ext cx="4045199"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599" cy="626100"/>
          </a:xfrm>
          <a:prstGeom prst="rect">
            <a:avLst/>
          </a:prstGeom>
          <a:noFill/>
          <a:ln>
            <a:noFill/>
          </a:ln>
        </p:spPr>
        <p:txBody>
          <a:bodyPr anchorCtr="0" anchor="t" bIns="91425" lIns="91425" rIns="91425"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tg.albany.edu/publications/guides/smartit2?chapter=5&amp;PrintVersion=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seilevel.com/wp-content/uploads/Business-Objectives-Model.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drawings/d/1iQkAv8LK37QmFYHA5TYh_TqCsEvoFN18mtuAo7_aPcs/edit?usp=sharing" TargetMode="External"/><Relationship Id="rId4" Type="http://schemas.openxmlformats.org/officeDocument/2006/relationships/image" Target="../media/image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9.png"/><Relationship Id="rId4" Type="http://schemas.openxmlformats.org/officeDocument/2006/relationships/image" Target="../media/image10.png"/><Relationship Id="rId10" Type="http://schemas.openxmlformats.org/officeDocument/2006/relationships/image" Target="../media/image16.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7.gif"/><Relationship Id="rId5" Type="http://schemas.openxmlformats.org/officeDocument/2006/relationships/image" Target="../media/image21.gif"/><Relationship Id="rId6" Type="http://schemas.openxmlformats.org/officeDocument/2006/relationships/image" Target="../media/image2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15.png"/><Relationship Id="rId10" Type="http://schemas.openxmlformats.org/officeDocument/2006/relationships/image" Target="../media/image33.png"/><Relationship Id="rId9" Type="http://schemas.openxmlformats.org/officeDocument/2006/relationships/image" Target="../media/image25.png"/><Relationship Id="rId5" Type="http://schemas.openxmlformats.org/officeDocument/2006/relationships/image" Target="../media/image17.gif"/><Relationship Id="rId6" Type="http://schemas.openxmlformats.org/officeDocument/2006/relationships/image" Target="../media/image26.gif"/><Relationship Id="rId7" Type="http://schemas.openxmlformats.org/officeDocument/2006/relationships/image" Target="../media/image22.gif"/><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7.gif"/><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7.gif"/><Relationship Id="rId10" Type="http://schemas.openxmlformats.org/officeDocument/2006/relationships/image" Target="../media/image28.gif"/><Relationship Id="rId9" Type="http://schemas.openxmlformats.org/officeDocument/2006/relationships/image" Target="../media/image29.gif"/><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7.gif"/><Relationship Id="rId11" Type="http://schemas.openxmlformats.org/officeDocument/2006/relationships/image" Target="../media/image31.gif"/><Relationship Id="rId10" Type="http://schemas.openxmlformats.org/officeDocument/2006/relationships/image" Target="../media/image28.gif"/><Relationship Id="rId12" Type="http://schemas.openxmlformats.org/officeDocument/2006/relationships/image" Target="../media/image32.gif"/><Relationship Id="rId9" Type="http://schemas.openxmlformats.org/officeDocument/2006/relationships/image" Target="../media/image29.gif"/><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7.gif"/></Relationships>
</file>

<file path=ppt/slides/_rels/slide32.xml.rels><?xml version="1.0" encoding="UTF-8" standalone="yes"?><Relationships xmlns="http://schemas.openxmlformats.org/package/2006/relationships"><Relationship Id="rId11" Type="http://schemas.openxmlformats.org/officeDocument/2006/relationships/image" Target="../media/image31.gif"/><Relationship Id="rId10" Type="http://schemas.openxmlformats.org/officeDocument/2006/relationships/image" Target="../media/image28.gif"/><Relationship Id="rId13" Type="http://schemas.openxmlformats.org/officeDocument/2006/relationships/image" Target="../media/image34.jpg"/><Relationship Id="rId12" Type="http://schemas.openxmlformats.org/officeDocument/2006/relationships/image" Target="../media/image32.gif"/><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7.gif"/><Relationship Id="rId9" Type="http://schemas.openxmlformats.org/officeDocument/2006/relationships/image" Target="../media/image29.gif"/><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7.gif"/></Relationships>
</file>

<file path=ppt/slides/_rels/slide33.xml.rels><?xml version="1.0" encoding="UTF-8" standalone="yes"?><Relationships xmlns="http://schemas.openxmlformats.org/package/2006/relationships"><Relationship Id="rId11" Type="http://schemas.openxmlformats.org/officeDocument/2006/relationships/image" Target="../media/image31.gif"/><Relationship Id="rId10" Type="http://schemas.openxmlformats.org/officeDocument/2006/relationships/image" Target="../media/image28.gif"/><Relationship Id="rId13" Type="http://schemas.openxmlformats.org/officeDocument/2006/relationships/image" Target="../media/image34.jpg"/><Relationship Id="rId12" Type="http://schemas.openxmlformats.org/officeDocument/2006/relationships/image" Target="../media/image32.gif"/><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7.gif"/><Relationship Id="rId9" Type="http://schemas.openxmlformats.org/officeDocument/2006/relationships/image" Target="../media/image29.gif"/><Relationship Id="rId14" Type="http://schemas.openxmlformats.org/officeDocument/2006/relationships/image" Target="../media/image35.png"/><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E5N6tskP45qRRuzGFiS7iMww7QEJizRkzhGnem84wBk/edit" TargetMode="External"/><Relationship Id="rId4" Type="http://schemas.openxmlformats.org/officeDocument/2006/relationships/hyperlink" Target="https://coggle.it/diagram/VhR-LsK1cBp9vS9p" TargetMode="External"/><Relationship Id="rId5"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2943850" y="1322400"/>
            <a:ext cx="3201899" cy="1584300"/>
          </a:xfrm>
          <a:prstGeom prst="rect">
            <a:avLst/>
          </a:prstGeom>
        </p:spPr>
        <p:txBody>
          <a:bodyPr anchorCtr="0" anchor="ctr" bIns="91425" lIns="91425" rIns="91425" tIns="91425">
            <a:noAutofit/>
          </a:bodyPr>
          <a:lstStyle/>
          <a:p>
            <a:pPr lvl="0" rtl="0">
              <a:spcBef>
                <a:spcPts val="0"/>
              </a:spcBef>
              <a:buNone/>
            </a:pPr>
            <a:r>
              <a:rPr lang="en"/>
              <a:t>BlackFox Game </a:t>
            </a:r>
          </a:p>
          <a:p>
            <a:pPr lvl="0" rtl="0">
              <a:spcBef>
                <a:spcPts val="0"/>
              </a:spcBef>
              <a:buNone/>
            </a:pPr>
            <a:r>
              <a:rPr lang="en"/>
              <a:t>Studio </a:t>
            </a:r>
          </a:p>
          <a:p>
            <a:pPr lvl="0">
              <a:spcBef>
                <a:spcPts val="0"/>
              </a:spcBef>
              <a:buNone/>
            </a:pPr>
            <a:r>
              <a:rPr i="1" lang="en" sz="2400"/>
              <a:t>Game Development System</a:t>
            </a:r>
          </a:p>
        </p:txBody>
      </p:sp>
      <p:sp>
        <p:nvSpPr>
          <p:cNvPr id="60" name="Shape 60"/>
          <p:cNvSpPr txBox="1"/>
          <p:nvPr>
            <p:ph idx="1" type="subTitle"/>
          </p:nvPr>
        </p:nvSpPr>
        <p:spPr>
          <a:xfrm>
            <a:off x="3096362" y="3343130"/>
            <a:ext cx="2951399" cy="701399"/>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rPr lang="en"/>
              <a:t>By </a:t>
            </a:r>
          </a:p>
          <a:p>
            <a:pPr lvl="0" rtl="0">
              <a:spcBef>
                <a:spcPts val="0"/>
              </a:spcBef>
              <a:buNone/>
            </a:pPr>
            <a:r>
              <a:rPr lang="en"/>
              <a:t>Russell Powers</a:t>
            </a:r>
          </a:p>
          <a:p>
            <a:pPr lvl="0">
              <a:spcBef>
                <a:spcPts val="0"/>
              </a:spcBef>
              <a:buNone/>
            </a:pPr>
            <a:r>
              <a:rPr lang="en"/>
              <a:t>MicroGenio Solutions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133875" y="145100"/>
            <a:ext cx="2465099" cy="626100"/>
          </a:xfrm>
          <a:prstGeom prst="rect">
            <a:avLst/>
          </a:prstGeom>
        </p:spPr>
        <p:txBody>
          <a:bodyPr anchorCtr="0" anchor="t" bIns="91425" lIns="91425" rIns="91425" tIns="91425">
            <a:noAutofit/>
          </a:bodyPr>
          <a:lstStyle/>
          <a:p>
            <a:pPr lvl="0">
              <a:spcBef>
                <a:spcPts val="0"/>
              </a:spcBef>
              <a:buNone/>
            </a:pPr>
            <a:r>
              <a:rPr lang="en"/>
              <a:t>Technology</a:t>
            </a:r>
          </a:p>
        </p:txBody>
      </p:sp>
      <p:sp>
        <p:nvSpPr>
          <p:cNvPr id="128" name="Shape 128"/>
          <p:cNvSpPr txBox="1"/>
          <p:nvPr/>
        </p:nvSpPr>
        <p:spPr>
          <a:xfrm>
            <a:off x="-291175" y="814275"/>
            <a:ext cx="3701999" cy="1026600"/>
          </a:xfrm>
          <a:prstGeom prst="rect">
            <a:avLst/>
          </a:prstGeom>
          <a:noFill/>
          <a:ln>
            <a:noFill/>
          </a:ln>
        </p:spPr>
        <p:txBody>
          <a:bodyPr anchorCtr="0" anchor="t" bIns="91425" lIns="91425" rIns="91425" tIns="91425">
            <a:noAutofit/>
          </a:bodyPr>
          <a:lstStyle/>
          <a:p>
            <a:pPr indent="-342900" lvl="1" marL="914400" rtl="0">
              <a:lnSpc>
                <a:spcPct val="115000"/>
              </a:lnSpc>
              <a:spcBef>
                <a:spcPts val="0"/>
              </a:spcBef>
              <a:buClr>
                <a:srgbClr val="000000"/>
              </a:buClr>
              <a:buSzPct val="100000"/>
              <a:buFont typeface="Arial"/>
              <a:buChar char="○"/>
            </a:pPr>
            <a:r>
              <a:rPr b="1" lang="en" sz="1800"/>
              <a:t>Use Case</a:t>
            </a:r>
          </a:p>
          <a:p>
            <a:pPr indent="-342900" lvl="2" marL="1371600" rtl="0">
              <a:lnSpc>
                <a:spcPct val="115000"/>
              </a:lnSpc>
              <a:spcBef>
                <a:spcPts val="0"/>
              </a:spcBef>
              <a:buClr>
                <a:srgbClr val="000000"/>
              </a:buClr>
              <a:buSzPct val="100000"/>
              <a:buFont typeface="Arial"/>
              <a:buChar char="■"/>
            </a:pPr>
            <a:r>
              <a:rPr b="1" lang="en" sz="1800"/>
              <a:t>Leading Technical Solutions</a:t>
            </a:r>
          </a:p>
          <a:p>
            <a:pPr indent="-342900" lvl="3" marL="1828800" rtl="0">
              <a:lnSpc>
                <a:spcPct val="115000"/>
              </a:lnSpc>
              <a:spcBef>
                <a:spcPts val="0"/>
              </a:spcBef>
              <a:buClr>
                <a:srgbClr val="000000"/>
              </a:buClr>
              <a:buSzPct val="100000"/>
              <a:buFont typeface="Arial"/>
              <a:buChar char="●"/>
            </a:pPr>
            <a:r>
              <a:rPr b="1" lang="en" sz="1800"/>
              <a:t>Asset Tool</a:t>
            </a:r>
          </a:p>
        </p:txBody>
      </p:sp>
      <p:sp>
        <p:nvSpPr>
          <p:cNvPr id="129" name="Shape 129"/>
          <p:cNvSpPr txBox="1"/>
          <p:nvPr/>
        </p:nvSpPr>
        <p:spPr>
          <a:xfrm>
            <a:off x="4540775" y="1183700"/>
            <a:ext cx="3135900" cy="3207000"/>
          </a:xfrm>
          <a:prstGeom prst="rect">
            <a:avLst/>
          </a:prstGeom>
          <a:noFill/>
          <a:ln>
            <a:noFill/>
          </a:ln>
        </p:spPr>
        <p:txBody>
          <a:bodyPr anchorCtr="0" anchor="t" bIns="91425" lIns="91425" rIns="91425" tIns="91425">
            <a:noAutofit/>
          </a:bodyPr>
          <a:lstStyle/>
          <a:p>
            <a:pPr indent="-342900" lvl="0" marL="914400" rtl="0">
              <a:lnSpc>
                <a:spcPct val="115000"/>
              </a:lnSpc>
              <a:spcBef>
                <a:spcPts val="0"/>
              </a:spcBef>
              <a:buClr>
                <a:srgbClr val="000000"/>
              </a:buClr>
              <a:buSzPct val="100000"/>
              <a:buFont typeface="Arial"/>
              <a:buChar char="●"/>
            </a:pPr>
            <a:r>
              <a:rPr b="1" lang="en" sz="1800"/>
              <a:t>Education</a:t>
            </a:r>
          </a:p>
          <a:p>
            <a:pPr indent="457200" lvl="0" marL="457200" rtl="0" algn="r">
              <a:lnSpc>
                <a:spcPct val="115000"/>
              </a:lnSpc>
              <a:spcBef>
                <a:spcPts val="0"/>
              </a:spcBef>
              <a:buNone/>
            </a:pPr>
            <a:r>
              <a:rPr lang="en" sz="1800"/>
              <a:t>Creative Workflow</a:t>
            </a:r>
          </a:p>
          <a:p>
            <a:pPr indent="457200" lvl="0" marL="457200" rtl="0">
              <a:lnSpc>
                <a:spcPct val="115000"/>
              </a:lnSpc>
              <a:spcBef>
                <a:spcPts val="0"/>
              </a:spcBef>
              <a:buNone/>
            </a:pPr>
            <a:r>
              <a:t/>
            </a:r>
            <a:endParaRPr sz="1800"/>
          </a:p>
          <a:p>
            <a:pPr indent="457200" lvl="0" marL="457200" rtl="0">
              <a:lnSpc>
                <a:spcPct val="115000"/>
              </a:lnSpc>
              <a:spcBef>
                <a:spcPts val="0"/>
              </a:spcBef>
              <a:buNone/>
            </a:pPr>
            <a:r>
              <a:t/>
            </a:r>
            <a:endParaRPr sz="1800"/>
          </a:p>
          <a:p>
            <a:pPr indent="457200" lvl="0" marL="457200" rtl="0">
              <a:lnSpc>
                <a:spcPct val="115000"/>
              </a:lnSpc>
              <a:spcBef>
                <a:spcPts val="0"/>
              </a:spcBef>
              <a:buNone/>
            </a:pPr>
            <a:r>
              <a:t/>
            </a:r>
            <a:endParaRPr sz="1800"/>
          </a:p>
          <a:p>
            <a:pPr indent="-342900" lvl="0" marL="914400" rtl="0">
              <a:lnSpc>
                <a:spcPct val="115000"/>
              </a:lnSpc>
              <a:spcBef>
                <a:spcPts val="0"/>
              </a:spcBef>
              <a:buClr>
                <a:srgbClr val="000000"/>
              </a:buClr>
              <a:buSzPct val="100000"/>
              <a:buFont typeface="Arial"/>
              <a:buChar char="●"/>
            </a:pPr>
            <a:r>
              <a:rPr b="1" lang="en" sz="1800"/>
              <a:t>Productivity</a:t>
            </a:r>
          </a:p>
          <a:p>
            <a:pPr indent="457200" lvl="0" marL="457200" rtl="0" algn="r">
              <a:lnSpc>
                <a:spcPct val="115000"/>
              </a:lnSpc>
              <a:spcBef>
                <a:spcPts val="0"/>
              </a:spcBef>
              <a:buNone/>
            </a:pPr>
            <a:r>
              <a:rPr lang="en" sz="1800"/>
              <a:t>Technical Documentation</a:t>
            </a:r>
          </a:p>
          <a:p>
            <a:pPr lvl="0">
              <a:spcBef>
                <a:spcPts val="0"/>
              </a:spcBef>
              <a:buNone/>
            </a:pPr>
            <a:r>
              <a:t/>
            </a:r>
            <a:endParaRPr/>
          </a:p>
        </p:txBody>
      </p:sp>
      <p:sp>
        <p:nvSpPr>
          <p:cNvPr id="130" name="Shape 130"/>
          <p:cNvSpPr txBox="1"/>
          <p:nvPr>
            <p:ph idx="1" type="body"/>
          </p:nvPr>
        </p:nvSpPr>
        <p:spPr>
          <a:xfrm>
            <a:off x="300075" y="1883950"/>
            <a:ext cx="4485600" cy="23655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t/>
            </a:r>
            <a:endParaRPr sz="1200">
              <a:solidFill>
                <a:srgbClr val="000000"/>
              </a:solidFill>
              <a:latin typeface="Arial"/>
              <a:ea typeface="Arial"/>
              <a:cs typeface="Arial"/>
              <a:sym typeface="Arial"/>
            </a:endParaRP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javascript</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jquery</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Meen</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WebGL</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three.js</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Unity</a:t>
            </a:r>
          </a:p>
          <a:p>
            <a:pPr indent="-304800" lvl="0" marL="2286000" rtl="0">
              <a:lnSpc>
                <a:spcPct val="10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AR</a:t>
            </a:r>
          </a:p>
          <a:p>
            <a:pPr indent="-228600" lvl="0" marL="1371600" rtl="0">
              <a:spcBef>
                <a:spcPts val="0"/>
              </a:spcBef>
              <a:spcAft>
                <a:spcPts val="0"/>
              </a:spcAft>
              <a:buClr>
                <a:srgbClr val="000000"/>
              </a:buClr>
              <a:buFont typeface="Arial"/>
              <a:buChar char="●"/>
            </a:pPr>
            <a:r>
              <a:rPr b="1" lang="en">
                <a:solidFill>
                  <a:srgbClr val="000000"/>
                </a:solidFill>
                <a:latin typeface="Arial"/>
                <a:ea typeface="Arial"/>
                <a:cs typeface="Arial"/>
                <a:sym typeface="Arial"/>
              </a:rPr>
              <a:t>Security</a:t>
            </a:r>
          </a:p>
          <a:p>
            <a:pPr indent="457200" lvl="0" marL="457200" rtl="0">
              <a:spcBef>
                <a:spcPts val="0"/>
              </a:spcBef>
              <a:spcAft>
                <a:spcPts val="0"/>
              </a:spcAft>
              <a:buNone/>
            </a:pPr>
            <a:r>
              <a:rPr i="1" lang="en">
                <a:solidFill>
                  <a:srgbClr val="FF0000"/>
                </a:solidFill>
                <a:latin typeface="Arial"/>
                <a:ea typeface="Arial"/>
                <a:cs typeface="Arial"/>
                <a:sym typeface="Arial"/>
              </a:rPr>
              <a:t>(Build 1.0- Classified)</a:t>
            </a:r>
          </a:p>
          <a:p>
            <a:pPr lvl="0" rtl="0">
              <a:spcBef>
                <a:spcPts val="0"/>
              </a:spcBef>
              <a:spcAft>
                <a:spcPts val="0"/>
              </a:spcAft>
              <a:buNone/>
            </a:pPr>
            <a:r>
              <a:t/>
            </a:r>
            <a:endParaRPr b="1">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rPr lang="en"/>
              <a:t>Business</a:t>
            </a:r>
          </a:p>
          <a:p>
            <a:pPr lvl="0">
              <a:spcBef>
                <a:spcPts val="0"/>
              </a:spcBef>
              <a:buNone/>
            </a:pPr>
            <a:r>
              <a:t/>
            </a:r>
            <a:endParaRPr/>
          </a:p>
        </p:txBody>
      </p:sp>
      <p:sp>
        <p:nvSpPr>
          <p:cNvPr id="136" name="Shape 13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spcAft>
                <a:spcPts val="0"/>
              </a:spcAft>
              <a:buNone/>
            </a:pPr>
            <a:r>
              <a:t/>
            </a:r>
            <a:endParaRPr b="1" sz="1100">
              <a:solidFill>
                <a:srgbClr val="000000"/>
              </a:solidFill>
              <a:latin typeface="Arial"/>
              <a:ea typeface="Arial"/>
              <a:cs typeface="Arial"/>
              <a:sym typeface="Arial"/>
            </a:endParaRPr>
          </a:p>
          <a:p>
            <a:pPr lvl="0" rtl="0">
              <a:lnSpc>
                <a:spcPct val="100000"/>
              </a:lnSpc>
              <a:spcBef>
                <a:spcPts val="0"/>
              </a:spcBef>
              <a:spcAft>
                <a:spcPts val="0"/>
              </a:spcAft>
              <a:buNone/>
            </a:pPr>
            <a:r>
              <a:t/>
            </a:r>
            <a:endParaRPr sz="1400">
              <a:solidFill>
                <a:srgbClr val="000000"/>
              </a:solidFill>
              <a:latin typeface="Arial"/>
              <a:ea typeface="Arial"/>
              <a:cs typeface="Arial"/>
              <a:sym typeface="Arial"/>
            </a:endParaRPr>
          </a:p>
          <a:p>
            <a:pPr lvl="0">
              <a:spcBef>
                <a:spcPts val="0"/>
              </a:spcBef>
              <a:buNone/>
            </a:pPr>
            <a:r>
              <a:t/>
            </a:r>
            <a:endParaRPr/>
          </a:p>
        </p:txBody>
      </p:sp>
      <p:pic>
        <p:nvPicPr>
          <p:cNvPr id="137" name="Shape 137"/>
          <p:cNvPicPr preferRelativeResize="0"/>
          <p:nvPr/>
        </p:nvPicPr>
        <p:blipFill>
          <a:blip r:embed="rId3">
            <a:alphaModFix/>
          </a:blip>
          <a:stretch>
            <a:fillRect/>
          </a:stretch>
        </p:blipFill>
        <p:spPr>
          <a:xfrm>
            <a:off x="4269369" y="1017449"/>
            <a:ext cx="4727106" cy="4003074"/>
          </a:xfrm>
          <a:prstGeom prst="rect">
            <a:avLst/>
          </a:prstGeom>
          <a:noFill/>
          <a:ln>
            <a:noFill/>
          </a:ln>
        </p:spPr>
      </p:pic>
      <p:sp>
        <p:nvSpPr>
          <p:cNvPr id="138" name="Shape 138"/>
          <p:cNvSpPr txBox="1"/>
          <p:nvPr/>
        </p:nvSpPr>
        <p:spPr>
          <a:xfrm>
            <a:off x="-478775" y="1272425"/>
            <a:ext cx="4322399" cy="2393999"/>
          </a:xfrm>
          <a:prstGeom prst="rect">
            <a:avLst/>
          </a:prstGeom>
          <a:noFill/>
          <a:ln>
            <a:noFill/>
          </a:ln>
        </p:spPr>
        <p:txBody>
          <a:bodyPr anchorCtr="0" anchor="t" bIns="91425" lIns="91425" rIns="91425" tIns="91425">
            <a:noAutofit/>
          </a:bodyPr>
          <a:lstStyle/>
          <a:p>
            <a:pPr indent="0" lvl="0" marL="914400" rtl="0">
              <a:lnSpc>
                <a:spcPct val="115000"/>
              </a:lnSpc>
              <a:spcBef>
                <a:spcPts val="0"/>
              </a:spcBef>
              <a:buNone/>
            </a:pPr>
            <a:r>
              <a:rPr b="1" lang="en" sz="1100"/>
              <a:t>Requirements</a:t>
            </a:r>
          </a:p>
          <a:p>
            <a:pPr indent="-298450" lvl="0" marL="1371600" rtl="0">
              <a:lnSpc>
                <a:spcPct val="115000"/>
              </a:lnSpc>
              <a:spcBef>
                <a:spcPts val="0"/>
              </a:spcBef>
              <a:buClr>
                <a:srgbClr val="000000"/>
              </a:buClr>
              <a:buSzPct val="100000"/>
              <a:buFont typeface="Arial"/>
              <a:buChar char="●"/>
            </a:pPr>
            <a:r>
              <a:rPr lang="en" sz="1100"/>
              <a:t>Gain Practical Skills</a:t>
            </a:r>
          </a:p>
          <a:p>
            <a:pPr indent="-298450" lvl="0" marL="1371600" rtl="0">
              <a:lnSpc>
                <a:spcPct val="115000"/>
              </a:lnSpc>
              <a:spcBef>
                <a:spcPts val="0"/>
              </a:spcBef>
              <a:buClr>
                <a:srgbClr val="000000"/>
              </a:buClr>
              <a:buSzPct val="100000"/>
              <a:buFont typeface="Arial"/>
              <a:buChar char="●"/>
            </a:pPr>
            <a:r>
              <a:rPr lang="en" sz="1100"/>
              <a:t>Gain Certs</a:t>
            </a:r>
          </a:p>
          <a:p>
            <a:pPr indent="-298450" lvl="0" marL="1371600" rtl="0">
              <a:lnSpc>
                <a:spcPct val="115000"/>
              </a:lnSpc>
              <a:spcBef>
                <a:spcPts val="0"/>
              </a:spcBef>
              <a:buClr>
                <a:srgbClr val="000000"/>
              </a:buClr>
              <a:buSzPct val="100000"/>
              <a:buFont typeface="Arial"/>
              <a:buChar char="●"/>
            </a:pPr>
            <a:r>
              <a:rPr lang="en" sz="1100"/>
              <a:t>Gain Masters &amp; MBA</a:t>
            </a:r>
          </a:p>
          <a:p>
            <a:pPr indent="-298450" lvl="0" marL="1371600" rtl="0">
              <a:lnSpc>
                <a:spcPct val="115000"/>
              </a:lnSpc>
              <a:spcBef>
                <a:spcPts val="0"/>
              </a:spcBef>
              <a:buClr>
                <a:srgbClr val="000000"/>
              </a:buClr>
              <a:buSzPct val="100000"/>
              <a:buFont typeface="Arial"/>
              <a:buChar char="●"/>
            </a:pPr>
            <a:r>
              <a:rPr lang="en" sz="1100"/>
              <a:t>Gain 150 Save in the bank from Employment and Sales</a:t>
            </a:r>
          </a:p>
          <a:p>
            <a:pPr indent="-298450" lvl="0" marL="1371600" rtl="0">
              <a:lnSpc>
                <a:spcPct val="115000"/>
              </a:lnSpc>
              <a:spcBef>
                <a:spcPts val="0"/>
              </a:spcBef>
              <a:buClr>
                <a:srgbClr val="000000"/>
              </a:buClr>
              <a:buSzPct val="100000"/>
              <a:buFont typeface="Arial"/>
              <a:buChar char="●"/>
            </a:pPr>
            <a:r>
              <a:rPr lang="en" sz="1100"/>
              <a:t>Gain Patients and intellectual Property</a:t>
            </a:r>
          </a:p>
          <a:p>
            <a:pPr indent="-298450" lvl="0" marL="1371600" rtl="0">
              <a:lnSpc>
                <a:spcPct val="115000"/>
              </a:lnSpc>
              <a:spcBef>
                <a:spcPts val="0"/>
              </a:spcBef>
              <a:buClr>
                <a:srgbClr val="000000"/>
              </a:buClr>
              <a:buSzPct val="100000"/>
              <a:buFont typeface="Arial"/>
              <a:buChar char="●"/>
            </a:pPr>
            <a:r>
              <a:rPr lang="en" sz="1100"/>
              <a:t>Gain A Business Portfolio </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6959975" y="109950"/>
            <a:ext cx="1931699" cy="626100"/>
          </a:xfrm>
          <a:prstGeom prst="rect">
            <a:avLst/>
          </a:prstGeom>
        </p:spPr>
        <p:txBody>
          <a:bodyPr anchorCtr="0" anchor="t" bIns="91425" lIns="91425" rIns="91425" tIns="91425">
            <a:noAutofit/>
          </a:bodyPr>
          <a:lstStyle/>
          <a:p>
            <a:pPr lvl="0">
              <a:spcBef>
                <a:spcPts val="0"/>
              </a:spcBef>
              <a:buNone/>
            </a:pPr>
            <a:r>
              <a:rPr lang="en"/>
              <a:t>Business</a:t>
            </a:r>
          </a:p>
        </p:txBody>
      </p:sp>
      <p:sp>
        <p:nvSpPr>
          <p:cNvPr id="144" name="Shape 14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spcAft>
                <a:spcPts val="0"/>
              </a:spcAft>
              <a:buNone/>
            </a:pPr>
            <a:r>
              <a:t/>
            </a:r>
            <a:endParaRPr b="1">
              <a:solidFill>
                <a:srgbClr val="000000"/>
              </a:solidFill>
              <a:latin typeface="Arial"/>
              <a:ea typeface="Arial"/>
              <a:cs typeface="Arial"/>
              <a:sym typeface="Arial"/>
            </a:endParaRPr>
          </a:p>
          <a:p>
            <a:pPr lvl="0" rtl="0">
              <a:spcBef>
                <a:spcPts val="0"/>
              </a:spcBef>
              <a:spcAft>
                <a:spcPts val="0"/>
              </a:spcAft>
              <a:buNone/>
            </a:pPr>
            <a:r>
              <a:t/>
            </a:r>
            <a:endParaRPr b="1" sz="1100">
              <a:solidFill>
                <a:srgbClr val="000000"/>
              </a:solidFill>
              <a:latin typeface="Arial"/>
              <a:ea typeface="Arial"/>
              <a:cs typeface="Arial"/>
              <a:sym typeface="Arial"/>
            </a:endParaRPr>
          </a:p>
          <a:p>
            <a:pPr lvl="0" rtl="0">
              <a:spcBef>
                <a:spcPts val="0"/>
              </a:spcBef>
              <a:spcAft>
                <a:spcPts val="0"/>
              </a:spcAft>
              <a:buNone/>
            </a:pPr>
            <a:r>
              <a:t/>
            </a:r>
            <a:endParaRPr b="1" sz="1100">
              <a:solidFill>
                <a:srgbClr val="000000"/>
              </a:solidFill>
              <a:latin typeface="Arial"/>
              <a:ea typeface="Arial"/>
              <a:cs typeface="Arial"/>
              <a:sym typeface="Arial"/>
            </a:endParaRPr>
          </a:p>
          <a:p>
            <a:pPr lvl="0" rtl="0">
              <a:spcBef>
                <a:spcPts val="0"/>
              </a:spcBef>
              <a:spcAft>
                <a:spcPts val="0"/>
              </a:spcAft>
              <a:buNone/>
            </a:pPr>
            <a:r>
              <a:t/>
            </a:r>
            <a:endParaRPr b="1" sz="1100">
              <a:solidFill>
                <a:srgbClr val="000000"/>
              </a:solidFill>
              <a:latin typeface="Arial"/>
              <a:ea typeface="Arial"/>
              <a:cs typeface="Arial"/>
              <a:sym typeface="Arial"/>
            </a:endParaRPr>
          </a:p>
          <a:p>
            <a:pPr lvl="0">
              <a:spcBef>
                <a:spcPts val="0"/>
              </a:spcBef>
              <a:buNone/>
            </a:pPr>
            <a:r>
              <a:t/>
            </a:r>
            <a:endParaRPr sz="1100"/>
          </a:p>
        </p:txBody>
      </p:sp>
      <p:sp>
        <p:nvSpPr>
          <p:cNvPr id="145" name="Shape 145"/>
          <p:cNvSpPr txBox="1"/>
          <p:nvPr/>
        </p:nvSpPr>
        <p:spPr>
          <a:xfrm>
            <a:off x="106500" y="109950"/>
            <a:ext cx="4828799" cy="1326899"/>
          </a:xfrm>
          <a:prstGeom prst="rect">
            <a:avLst/>
          </a:prstGeom>
          <a:noFill/>
          <a:ln>
            <a:noFill/>
          </a:ln>
        </p:spPr>
        <p:txBody>
          <a:bodyPr anchorCtr="0" anchor="t" bIns="91425" lIns="91425" rIns="91425" tIns="91425">
            <a:noAutofit/>
          </a:bodyPr>
          <a:lstStyle/>
          <a:p>
            <a:pPr lvl="0" rtl="0">
              <a:lnSpc>
                <a:spcPct val="115000"/>
              </a:lnSpc>
              <a:spcBef>
                <a:spcPts val="0"/>
              </a:spcBef>
              <a:buNone/>
            </a:pPr>
            <a:r>
              <a:rPr b="1" lang="en" sz="1100"/>
              <a:t>1- System - Matrix OS used for Design, Education and Business Productivity</a:t>
            </a:r>
          </a:p>
          <a:p>
            <a:pPr lvl="0" rtl="0">
              <a:lnSpc>
                <a:spcPct val="115000"/>
              </a:lnSpc>
              <a:spcBef>
                <a:spcPts val="0"/>
              </a:spcBef>
              <a:buNone/>
            </a:pPr>
            <a:r>
              <a:t/>
            </a:r>
            <a:endParaRPr b="1" sz="1100"/>
          </a:p>
          <a:p>
            <a:pPr indent="457200" lvl="0" rtl="0">
              <a:lnSpc>
                <a:spcPct val="115000"/>
              </a:lnSpc>
              <a:spcBef>
                <a:spcPts val="0"/>
              </a:spcBef>
              <a:buNone/>
            </a:pPr>
            <a:r>
              <a:rPr b="1" lang="en" sz="1100"/>
              <a:t>Milestones</a:t>
            </a:r>
          </a:p>
          <a:p>
            <a:pPr indent="0" lvl="0" marL="457200" rtl="0">
              <a:lnSpc>
                <a:spcPct val="115000"/>
              </a:lnSpc>
              <a:spcBef>
                <a:spcPts val="0"/>
              </a:spcBef>
              <a:buNone/>
            </a:pPr>
            <a:r>
              <a:rPr b="1" lang="en" sz="1100"/>
              <a:t>    0. Create Partnerships to raise 1m using PoC’s/Technical Documents/Demos/Crowdfunding/Youtube</a:t>
            </a:r>
          </a:p>
          <a:p>
            <a:pPr indent="-298450" lvl="0" marL="914400" rtl="0">
              <a:lnSpc>
                <a:spcPct val="115000"/>
              </a:lnSpc>
              <a:spcBef>
                <a:spcPts val="0"/>
              </a:spcBef>
              <a:buClr>
                <a:srgbClr val="000000"/>
              </a:buClr>
              <a:buSzPct val="100000"/>
              <a:buFont typeface="Arial"/>
              <a:buAutoNum type="arabicPeriod"/>
            </a:pPr>
            <a:r>
              <a:rPr lang="en" sz="1100"/>
              <a:t>Launch a working Linux Distro with all working Features</a:t>
            </a:r>
          </a:p>
          <a:p>
            <a:pPr indent="-298450" lvl="0" marL="914400" rtl="0">
              <a:lnSpc>
                <a:spcPct val="115000"/>
              </a:lnSpc>
              <a:spcBef>
                <a:spcPts val="0"/>
              </a:spcBef>
              <a:buClr>
                <a:srgbClr val="000000"/>
              </a:buClr>
              <a:buSzPct val="100000"/>
              <a:buFont typeface="Arial"/>
              <a:buAutoNum type="arabicPeriod"/>
            </a:pPr>
            <a:r>
              <a:rPr lang="en" sz="1100"/>
              <a:t>Customize apps and Configure Images for each workstation</a:t>
            </a:r>
          </a:p>
          <a:p>
            <a:pPr indent="-298450" lvl="0" marL="914400" rtl="0">
              <a:lnSpc>
                <a:spcPct val="115000"/>
              </a:lnSpc>
              <a:spcBef>
                <a:spcPts val="0"/>
              </a:spcBef>
              <a:buClr>
                <a:srgbClr val="000000"/>
              </a:buClr>
              <a:buSzPct val="100000"/>
              <a:buFont typeface="Arial"/>
              <a:buAutoNum type="arabicPeriod"/>
            </a:pPr>
            <a:r>
              <a:rPr lang="en" sz="1100"/>
              <a:t>Provision VMs (virtual machines) That can run Windows and Mac environments for needed Commercial Applications</a:t>
            </a:r>
          </a:p>
          <a:p>
            <a:pPr indent="-298450" lvl="0" marL="914400" rtl="0">
              <a:lnSpc>
                <a:spcPct val="115000"/>
              </a:lnSpc>
              <a:spcBef>
                <a:spcPts val="0"/>
              </a:spcBef>
              <a:buClr>
                <a:srgbClr val="000000"/>
              </a:buClr>
              <a:buSzPct val="100000"/>
              <a:buFont typeface="Arial"/>
              <a:buAutoNum type="arabicPeriod"/>
            </a:pPr>
            <a:r>
              <a:rPr lang="en" sz="1100"/>
              <a:t>Create Server environments</a:t>
            </a:r>
          </a:p>
          <a:p>
            <a:pPr indent="-298450" lvl="0" marL="914400" rtl="0">
              <a:lnSpc>
                <a:spcPct val="115000"/>
              </a:lnSpc>
              <a:spcBef>
                <a:spcPts val="0"/>
              </a:spcBef>
              <a:buClr>
                <a:srgbClr val="000000"/>
              </a:buClr>
              <a:buSzPct val="100000"/>
              <a:buFont typeface="Arial"/>
              <a:buAutoNum type="arabicPeriod"/>
            </a:pPr>
            <a:r>
              <a:rPr lang="en" sz="1100"/>
              <a:t>Create Secure Network</a:t>
            </a:r>
          </a:p>
          <a:p>
            <a:pPr indent="-298450" lvl="0" marL="914400" rtl="0">
              <a:lnSpc>
                <a:spcPct val="115000"/>
              </a:lnSpc>
              <a:spcBef>
                <a:spcPts val="0"/>
              </a:spcBef>
              <a:buClr>
                <a:srgbClr val="000000"/>
              </a:buClr>
              <a:buSzPct val="100000"/>
              <a:buFont typeface="Arial"/>
              <a:buAutoNum type="arabicPeriod"/>
            </a:pPr>
            <a:r>
              <a:rPr lang="en" sz="1100"/>
              <a:t>Host Infrastructure IN THE CLOUD</a:t>
            </a:r>
          </a:p>
          <a:p>
            <a:pPr indent="-298450" lvl="0" marL="914400" rtl="0">
              <a:lnSpc>
                <a:spcPct val="115000"/>
              </a:lnSpc>
              <a:spcBef>
                <a:spcPts val="0"/>
              </a:spcBef>
              <a:buClr>
                <a:srgbClr val="000000"/>
              </a:buClr>
              <a:buSzPct val="100000"/>
              <a:buFont typeface="Arial"/>
              <a:buAutoNum type="arabicPeriod"/>
            </a:pPr>
            <a:r>
              <a:rPr lang="en" sz="1100"/>
              <a:t>Create web Apps Around CLoud Services</a:t>
            </a:r>
          </a:p>
          <a:p>
            <a:pPr lvl="0" rtl="0">
              <a:lnSpc>
                <a:spcPct val="115000"/>
              </a:lnSpc>
              <a:spcBef>
                <a:spcPts val="0"/>
              </a:spcBef>
              <a:buNone/>
            </a:pPr>
            <a:r>
              <a:t/>
            </a:r>
            <a:endParaRPr b="1" sz="1100"/>
          </a:p>
          <a:p>
            <a:pPr lvl="0">
              <a:spcBef>
                <a:spcPts val="0"/>
              </a:spcBef>
              <a:buNone/>
            </a:pPr>
            <a:r>
              <a:t/>
            </a:r>
            <a:endParaRPr/>
          </a:p>
        </p:txBody>
      </p:sp>
      <p:sp>
        <p:nvSpPr>
          <p:cNvPr id="146" name="Shape 146"/>
          <p:cNvSpPr txBox="1"/>
          <p:nvPr/>
        </p:nvSpPr>
        <p:spPr>
          <a:xfrm>
            <a:off x="311700" y="2892125"/>
            <a:ext cx="3761999" cy="916500"/>
          </a:xfrm>
          <a:prstGeom prst="rect">
            <a:avLst/>
          </a:prstGeom>
          <a:noFill/>
          <a:ln>
            <a:noFill/>
          </a:ln>
        </p:spPr>
        <p:txBody>
          <a:bodyPr anchorCtr="0" anchor="t" bIns="91425" lIns="91425" rIns="91425" tIns="91425">
            <a:noAutofit/>
          </a:bodyPr>
          <a:lstStyle/>
          <a:p>
            <a:pPr lvl="0" rtl="0">
              <a:lnSpc>
                <a:spcPct val="115000"/>
              </a:lnSpc>
              <a:spcBef>
                <a:spcPts val="0"/>
              </a:spcBef>
              <a:buNone/>
            </a:pPr>
            <a:r>
              <a:rPr b="1" lang="en" sz="1100"/>
              <a:t> 10- Vertical Based Sites Changing the way the world interacts with information &amp; Technology</a:t>
            </a:r>
          </a:p>
          <a:p>
            <a:pPr indent="457200" lvl="0" rtl="0">
              <a:lnSpc>
                <a:spcPct val="115000"/>
              </a:lnSpc>
              <a:spcBef>
                <a:spcPts val="0"/>
              </a:spcBef>
              <a:buNone/>
            </a:pPr>
            <a:r>
              <a:rPr b="1" lang="en" sz="1100"/>
              <a:t>Milestones</a:t>
            </a:r>
          </a:p>
          <a:p>
            <a:pPr indent="-298450" lvl="0" marL="914400" rtl="0">
              <a:lnSpc>
                <a:spcPct val="115000"/>
              </a:lnSpc>
              <a:spcBef>
                <a:spcPts val="0"/>
              </a:spcBef>
              <a:buClr>
                <a:srgbClr val="000000"/>
              </a:buClr>
              <a:buSzPct val="100000"/>
              <a:buFont typeface="Arial"/>
              <a:buAutoNum type="arabicPeriod"/>
            </a:pPr>
            <a:r>
              <a:rPr lang="en" sz="1100"/>
              <a:t>10k</a:t>
            </a:r>
          </a:p>
          <a:p>
            <a:pPr indent="-298450" lvl="1" marL="1371600" rtl="0">
              <a:lnSpc>
                <a:spcPct val="115000"/>
              </a:lnSpc>
              <a:spcBef>
                <a:spcPts val="0"/>
              </a:spcBef>
              <a:buClr>
                <a:srgbClr val="000000"/>
              </a:buClr>
              <a:buSzPct val="100000"/>
              <a:buFont typeface="Arial"/>
              <a:buAutoNum type="alphaLcPeriod"/>
            </a:pPr>
            <a:r>
              <a:rPr lang="en" sz="1100"/>
              <a:t>Start Game Development</a:t>
            </a:r>
          </a:p>
          <a:p>
            <a:pPr indent="-298450" lvl="0" marL="914400" rtl="0">
              <a:lnSpc>
                <a:spcPct val="115000"/>
              </a:lnSpc>
              <a:spcBef>
                <a:spcPts val="0"/>
              </a:spcBef>
              <a:buClr>
                <a:srgbClr val="000000"/>
              </a:buClr>
              <a:buSzPct val="100000"/>
              <a:buFont typeface="Arial"/>
              <a:buAutoNum type="arabicPeriod"/>
            </a:pPr>
            <a:r>
              <a:rPr lang="en" sz="1100"/>
              <a:t>100k</a:t>
            </a:r>
          </a:p>
          <a:p>
            <a:pPr indent="-298450" lvl="1" marL="1371600" rtl="0">
              <a:lnSpc>
                <a:spcPct val="115000"/>
              </a:lnSpc>
              <a:spcBef>
                <a:spcPts val="0"/>
              </a:spcBef>
              <a:buClr>
                <a:srgbClr val="000000"/>
              </a:buClr>
              <a:buSzPct val="100000"/>
              <a:buFont typeface="Arial"/>
              <a:buAutoNum type="alphaLcPeriod"/>
            </a:pPr>
            <a:r>
              <a:rPr lang="en" sz="1100"/>
              <a:t>Start Mobile Development</a:t>
            </a:r>
          </a:p>
          <a:p>
            <a:pPr indent="-298450" lvl="0" marL="914400" rtl="0">
              <a:lnSpc>
                <a:spcPct val="115000"/>
              </a:lnSpc>
              <a:spcBef>
                <a:spcPts val="0"/>
              </a:spcBef>
              <a:buClr>
                <a:srgbClr val="000000"/>
              </a:buClr>
              <a:buSzPct val="100000"/>
              <a:buFont typeface="Arial"/>
              <a:buAutoNum type="arabicPeriod"/>
            </a:pPr>
            <a:r>
              <a:rPr lang="en" sz="1100"/>
              <a:t>500k</a:t>
            </a:r>
          </a:p>
          <a:p>
            <a:pPr indent="-298450" lvl="1" marL="1371600" rtl="0">
              <a:lnSpc>
                <a:spcPct val="115000"/>
              </a:lnSpc>
              <a:spcBef>
                <a:spcPts val="0"/>
              </a:spcBef>
              <a:buClr>
                <a:srgbClr val="000000"/>
              </a:buClr>
              <a:buSzPct val="100000"/>
              <a:buFont typeface="Arial"/>
              <a:buAutoNum type="alphaLcPeriod"/>
            </a:pPr>
            <a:r>
              <a:rPr lang="en" sz="1100"/>
              <a:t>Start Tablet Development</a:t>
            </a:r>
          </a:p>
          <a:p>
            <a:pPr indent="-298450" lvl="0" marL="914400" rtl="0">
              <a:lnSpc>
                <a:spcPct val="115000"/>
              </a:lnSpc>
              <a:spcBef>
                <a:spcPts val="0"/>
              </a:spcBef>
              <a:buClr>
                <a:srgbClr val="000000"/>
              </a:buClr>
              <a:buSzPct val="100000"/>
              <a:buFont typeface="Arial"/>
              <a:buAutoNum type="arabicPeriod"/>
            </a:pPr>
            <a:r>
              <a:rPr lang="en" sz="1100"/>
              <a:t>1m</a:t>
            </a:r>
          </a:p>
          <a:p>
            <a:pPr indent="-298450" lvl="1" marL="1371600" rtl="0">
              <a:lnSpc>
                <a:spcPct val="115000"/>
              </a:lnSpc>
              <a:spcBef>
                <a:spcPts val="0"/>
              </a:spcBef>
              <a:buClr>
                <a:srgbClr val="000000"/>
              </a:buClr>
              <a:buSzPct val="100000"/>
              <a:buFont typeface="Arial"/>
              <a:buAutoNum type="alphaLcPeriod"/>
            </a:pPr>
            <a:r>
              <a:rPr lang="en" sz="1100"/>
              <a:t>Start Suite Development</a:t>
            </a:r>
          </a:p>
          <a:p>
            <a:pPr lvl="0" rtl="0">
              <a:lnSpc>
                <a:spcPct val="115000"/>
              </a:lnSpc>
              <a:spcBef>
                <a:spcPts val="0"/>
              </a:spcBef>
              <a:buNone/>
            </a:pPr>
            <a:r>
              <a:t/>
            </a:r>
            <a:endParaRPr b="1" sz="1100"/>
          </a:p>
          <a:p>
            <a:pPr lvl="0">
              <a:spcBef>
                <a:spcPts val="0"/>
              </a:spcBef>
              <a:buNone/>
            </a:pPr>
            <a:r>
              <a:t/>
            </a:r>
            <a:endParaRPr/>
          </a:p>
        </p:txBody>
      </p:sp>
      <p:sp>
        <p:nvSpPr>
          <p:cNvPr id="147" name="Shape 147"/>
          <p:cNvSpPr txBox="1"/>
          <p:nvPr/>
        </p:nvSpPr>
        <p:spPr>
          <a:xfrm>
            <a:off x="4935300" y="958075"/>
            <a:ext cx="4240499" cy="1326899"/>
          </a:xfrm>
          <a:prstGeom prst="rect">
            <a:avLst/>
          </a:prstGeom>
          <a:noFill/>
          <a:ln>
            <a:noFill/>
          </a:ln>
        </p:spPr>
        <p:txBody>
          <a:bodyPr anchorCtr="0" anchor="t" bIns="91425" lIns="91425" rIns="91425" tIns="91425">
            <a:noAutofit/>
          </a:bodyPr>
          <a:lstStyle/>
          <a:p>
            <a:pPr lvl="0" rtl="0">
              <a:lnSpc>
                <a:spcPct val="115000"/>
              </a:lnSpc>
              <a:spcBef>
                <a:spcPts val="0"/>
              </a:spcBef>
              <a:buNone/>
            </a:pPr>
            <a:r>
              <a:rPr b="1" lang="en" sz="1100"/>
              <a:t>100- Apps using my framework- networked together with tools to operate Effectively and Efficiently</a:t>
            </a:r>
          </a:p>
          <a:p>
            <a:pPr lvl="0" rtl="0">
              <a:lnSpc>
                <a:spcPct val="115000"/>
              </a:lnSpc>
              <a:spcBef>
                <a:spcPts val="0"/>
              </a:spcBef>
              <a:buNone/>
            </a:pPr>
            <a:r>
              <a:t/>
            </a:r>
            <a:endParaRPr b="1" sz="1100"/>
          </a:p>
          <a:p>
            <a:pPr lvl="0" rtl="0">
              <a:lnSpc>
                <a:spcPct val="115000"/>
              </a:lnSpc>
              <a:spcBef>
                <a:spcPts val="0"/>
              </a:spcBef>
              <a:buNone/>
            </a:pPr>
            <a:r>
              <a:rPr b="1" lang="en" sz="1100"/>
              <a:t>Milestone</a:t>
            </a:r>
          </a:p>
          <a:p>
            <a:pPr indent="-298450" lvl="0" marL="457200" rtl="0">
              <a:lnSpc>
                <a:spcPct val="115000"/>
              </a:lnSpc>
              <a:spcBef>
                <a:spcPts val="0"/>
              </a:spcBef>
              <a:buClr>
                <a:srgbClr val="000000"/>
              </a:buClr>
              <a:buSzPct val="100000"/>
              <a:buFont typeface="Arial"/>
              <a:buAutoNum type="arabicPeriod"/>
            </a:pPr>
            <a:r>
              <a:rPr lang="en" sz="1100"/>
              <a:t>Grow to middle size business</a:t>
            </a:r>
          </a:p>
          <a:p>
            <a:pPr indent="-298450" lvl="0" marL="457200" rtl="0">
              <a:lnSpc>
                <a:spcPct val="115000"/>
              </a:lnSpc>
              <a:spcBef>
                <a:spcPts val="0"/>
              </a:spcBef>
              <a:buClr>
                <a:srgbClr val="000000"/>
              </a:buClr>
              <a:buSzPct val="100000"/>
              <a:buFont typeface="Arial"/>
              <a:buAutoNum type="arabicPeriod"/>
            </a:pPr>
            <a:r>
              <a:rPr lang="en" sz="1100"/>
              <a:t>Hire Skilled Employees to grow Departments and verticals </a:t>
            </a:r>
            <a:r>
              <a:rPr lang="en" sz="1100">
                <a:solidFill>
                  <a:srgbClr val="FF0000"/>
                </a:solidFill>
              </a:rPr>
              <a:t>USING THE Cultural requirements</a:t>
            </a:r>
          </a:p>
          <a:p>
            <a:pPr indent="-298450" lvl="0" marL="457200" rtl="0">
              <a:lnSpc>
                <a:spcPct val="115000"/>
              </a:lnSpc>
              <a:spcBef>
                <a:spcPts val="0"/>
              </a:spcBef>
              <a:buClr>
                <a:srgbClr val="000000"/>
              </a:buClr>
              <a:buSzPct val="100000"/>
              <a:buFont typeface="Arial"/>
              <a:buAutoNum type="arabicPeriod"/>
            </a:pPr>
            <a:r>
              <a:rPr lang="en" sz="1100"/>
              <a:t>Launch Marketplace And Console</a:t>
            </a:r>
          </a:p>
          <a:p>
            <a:pPr lvl="0" rtl="0">
              <a:lnSpc>
                <a:spcPct val="115000"/>
              </a:lnSpc>
              <a:spcBef>
                <a:spcPts val="0"/>
              </a:spcBef>
              <a:buNone/>
            </a:pPr>
            <a:r>
              <a:t/>
            </a:r>
            <a:endParaRPr b="1" sz="1100"/>
          </a:p>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153" name="Shape 153"/>
          <p:cNvPicPr preferRelativeResize="0"/>
          <p:nvPr/>
        </p:nvPicPr>
        <p:blipFill>
          <a:blip r:embed="rId3">
            <a:alphaModFix/>
          </a:blip>
          <a:stretch>
            <a:fillRect/>
          </a:stretch>
        </p:blipFill>
        <p:spPr>
          <a:xfrm>
            <a:off x="3251685" y="391350"/>
            <a:ext cx="5507915" cy="4428351"/>
          </a:xfrm>
          <a:prstGeom prst="rect">
            <a:avLst/>
          </a:prstGeom>
          <a:noFill/>
          <a:ln>
            <a:noFill/>
          </a:ln>
        </p:spPr>
      </p:pic>
      <p:sp>
        <p:nvSpPr>
          <p:cNvPr id="154" name="Shape 154"/>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MGS Development System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Business Case</a:t>
            </a:r>
          </a:p>
        </p:txBody>
      </p:sp>
      <p:sp>
        <p:nvSpPr>
          <p:cNvPr id="160" name="Shape 160"/>
          <p:cNvSpPr/>
          <p:nvPr/>
        </p:nvSpPr>
        <p:spPr>
          <a:xfrm>
            <a:off x="6615929" y="1152475"/>
            <a:ext cx="2015699" cy="3498300"/>
          </a:xfrm>
          <a:prstGeom prst="rect">
            <a:avLst/>
          </a:prstGeom>
          <a:solidFill>
            <a:srgbClr val="EFEFE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800"/>
          </a:p>
        </p:txBody>
      </p:sp>
      <p:sp>
        <p:nvSpPr>
          <p:cNvPr id="161" name="Shape 161"/>
          <p:cNvSpPr/>
          <p:nvPr/>
        </p:nvSpPr>
        <p:spPr>
          <a:xfrm>
            <a:off x="6616863" y="1160549"/>
            <a:ext cx="2008499" cy="296699"/>
          </a:xfrm>
          <a:prstGeom prst="rect">
            <a:avLst/>
          </a:prstGeom>
          <a:solidFill>
            <a:srgbClr val="00FF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800"/>
          </a:p>
        </p:txBody>
      </p:sp>
      <p:sp>
        <p:nvSpPr>
          <p:cNvPr id="162" name="Shape 162"/>
          <p:cNvSpPr txBox="1"/>
          <p:nvPr/>
        </p:nvSpPr>
        <p:spPr>
          <a:xfrm>
            <a:off x="6596399" y="1170923"/>
            <a:ext cx="2054699" cy="275699"/>
          </a:xfrm>
          <a:prstGeom prst="rect">
            <a:avLst/>
          </a:prstGeom>
          <a:noFill/>
          <a:ln>
            <a:noFill/>
          </a:ln>
        </p:spPr>
        <p:txBody>
          <a:bodyPr anchorCtr="0" anchor="t" bIns="91425" lIns="91425" rIns="91425" tIns="91425">
            <a:noAutofit/>
          </a:bodyPr>
          <a:lstStyle/>
          <a:p>
            <a:pPr lvl="0" rtl="0" algn="ctr">
              <a:spcBef>
                <a:spcPts val="0"/>
              </a:spcBef>
              <a:buNone/>
            </a:pPr>
            <a:r>
              <a:rPr b="1" lang="en" sz="800"/>
              <a:t>Business Case</a:t>
            </a:r>
          </a:p>
          <a:p>
            <a:pPr lvl="0" rtl="0" algn="ctr">
              <a:spcBef>
                <a:spcPts val="0"/>
              </a:spcBef>
              <a:buNone/>
            </a:pPr>
            <a:r>
              <a:t/>
            </a:r>
            <a:endParaRPr b="1" sz="800"/>
          </a:p>
        </p:txBody>
      </p:sp>
      <p:sp>
        <p:nvSpPr>
          <p:cNvPr id="163" name="Shape 163"/>
          <p:cNvSpPr txBox="1"/>
          <p:nvPr/>
        </p:nvSpPr>
        <p:spPr>
          <a:xfrm>
            <a:off x="6696049" y="1543441"/>
            <a:ext cx="2008499" cy="2814299"/>
          </a:xfrm>
          <a:prstGeom prst="rect">
            <a:avLst/>
          </a:prstGeom>
          <a:noFill/>
          <a:ln>
            <a:noFill/>
          </a:ln>
        </p:spPr>
        <p:txBody>
          <a:bodyPr anchorCtr="0" anchor="t" bIns="91425" lIns="91425" rIns="91425" tIns="91425">
            <a:noAutofit/>
          </a:bodyPr>
          <a:lstStyle/>
          <a:p>
            <a:pPr indent="-279400" lvl="0" marL="457200" rtl="0">
              <a:spcBef>
                <a:spcPts val="0"/>
              </a:spcBef>
              <a:buSzPct val="100000"/>
              <a:buAutoNum type="arabicPeriod"/>
            </a:pPr>
            <a:r>
              <a:rPr b="1" lang="en" sz="800"/>
              <a:t>Problem statement</a:t>
            </a:r>
          </a:p>
          <a:p>
            <a:pPr indent="-279400" lvl="0" marL="457200" rtl="0">
              <a:spcBef>
                <a:spcPts val="0"/>
              </a:spcBef>
              <a:buSzPct val="100000"/>
              <a:buAutoNum type="arabicPeriod"/>
            </a:pPr>
            <a:r>
              <a:rPr b="1" lang="en" sz="800"/>
              <a:t>Mission or vision statement</a:t>
            </a:r>
          </a:p>
          <a:p>
            <a:pPr indent="-279400" lvl="0" marL="457200" rtl="0">
              <a:spcBef>
                <a:spcPts val="0"/>
              </a:spcBef>
              <a:buSzPct val="100000"/>
              <a:buAutoNum type="arabicPeriod"/>
            </a:pPr>
            <a:r>
              <a:rPr b="1" lang="en" sz="800"/>
              <a:t>Specific objectives</a:t>
            </a:r>
          </a:p>
          <a:p>
            <a:pPr indent="-279400" lvl="0" marL="457200" rtl="0">
              <a:spcBef>
                <a:spcPts val="0"/>
              </a:spcBef>
              <a:buSzPct val="100000"/>
              <a:buAutoNum type="arabicPeriod"/>
            </a:pPr>
            <a:r>
              <a:rPr b="1" lang="en" sz="800"/>
              <a:t>preferred approach</a:t>
            </a:r>
          </a:p>
          <a:p>
            <a:pPr indent="-279400" lvl="0" marL="457200" rtl="0">
              <a:spcBef>
                <a:spcPts val="0"/>
              </a:spcBef>
              <a:buSzPct val="100000"/>
              <a:buAutoNum type="arabicPeriod"/>
            </a:pPr>
            <a:r>
              <a:rPr b="1" lang="en" sz="800"/>
              <a:t>Expected benefits</a:t>
            </a:r>
          </a:p>
          <a:p>
            <a:pPr indent="-279400" lvl="0" marL="457200" rtl="0">
              <a:spcBef>
                <a:spcPts val="0"/>
              </a:spcBef>
              <a:buSzPct val="100000"/>
              <a:buAutoNum type="arabicPeriod"/>
            </a:pPr>
            <a:r>
              <a:rPr b="1" lang="en" sz="800"/>
              <a:t>Performance and progress measures</a:t>
            </a:r>
          </a:p>
          <a:p>
            <a:pPr indent="-279400" lvl="0" marL="457200" rtl="0">
              <a:spcBef>
                <a:spcPts val="0"/>
              </a:spcBef>
              <a:buSzPct val="100000"/>
              <a:buAutoNum type="arabicPeriod"/>
            </a:pPr>
            <a:r>
              <a:rPr b="1" lang="en" sz="800"/>
              <a:t>Risk and ways to address them</a:t>
            </a:r>
          </a:p>
          <a:p>
            <a:pPr indent="-279400" lvl="0" marL="457200" rtl="0">
              <a:spcBef>
                <a:spcPts val="0"/>
              </a:spcBef>
              <a:buSzPct val="100000"/>
              <a:buAutoNum type="arabicPeriod"/>
            </a:pPr>
            <a:r>
              <a:rPr b="1" lang="en" sz="800"/>
              <a:t>Plan of work, timeline, and key milestones</a:t>
            </a:r>
          </a:p>
          <a:p>
            <a:pPr indent="-279400" lvl="0" marL="457200" rtl="0">
              <a:spcBef>
                <a:spcPts val="0"/>
              </a:spcBef>
              <a:buSzPct val="100000"/>
              <a:buAutoNum type="arabicPeriod"/>
            </a:pPr>
            <a:r>
              <a:rPr b="1" lang="en" sz="800"/>
              <a:t>Project management and staffing</a:t>
            </a:r>
          </a:p>
          <a:p>
            <a:pPr indent="-279400" lvl="0" marL="457200" rtl="0">
              <a:spcBef>
                <a:spcPts val="0"/>
              </a:spcBef>
              <a:buSzPct val="100000"/>
              <a:buAutoNum type="arabicPeriod"/>
            </a:pPr>
            <a:r>
              <a:rPr b="1" lang="en" sz="800"/>
              <a:t>Cost estimates and funding sources</a:t>
            </a:r>
          </a:p>
          <a:p>
            <a:pPr indent="-279400" lvl="0" marL="457200" rtl="0">
              <a:spcBef>
                <a:spcPts val="0"/>
              </a:spcBef>
              <a:buSzPct val="100000"/>
              <a:buAutoNum type="arabicPeriod"/>
            </a:pPr>
            <a:r>
              <a:rPr b="1" lang="en" sz="800"/>
              <a:t>Alternatives considered</a:t>
            </a:r>
          </a:p>
          <a:p>
            <a:pPr indent="-279400" lvl="0" marL="457200" rtl="0">
              <a:spcBef>
                <a:spcPts val="0"/>
              </a:spcBef>
              <a:buSzPct val="100000"/>
              <a:buAutoNum type="arabicPeriod"/>
            </a:pPr>
            <a:r>
              <a:rPr b="1" lang="en" sz="800"/>
              <a:t>Opposing arguments and responses</a:t>
            </a:r>
          </a:p>
          <a:p>
            <a:pPr lvl="0" algn="l">
              <a:spcBef>
                <a:spcPts val="0"/>
              </a:spcBef>
              <a:buNone/>
            </a:pPr>
            <a:r>
              <a:t/>
            </a:r>
            <a:endParaRPr b="1" sz="800"/>
          </a:p>
        </p:txBody>
      </p:sp>
      <p:sp>
        <p:nvSpPr>
          <p:cNvPr id="164" name="Shape 164"/>
          <p:cNvSpPr txBox="1"/>
          <p:nvPr/>
        </p:nvSpPr>
        <p:spPr>
          <a:xfrm>
            <a:off x="7208617" y="4013928"/>
            <a:ext cx="719400" cy="370499"/>
          </a:xfrm>
          <a:prstGeom prst="rect">
            <a:avLst/>
          </a:prstGeom>
          <a:noFill/>
          <a:ln>
            <a:noFill/>
          </a:ln>
        </p:spPr>
        <p:txBody>
          <a:bodyPr anchorCtr="0" anchor="t" bIns="91425" lIns="91425" rIns="91425" tIns="91425">
            <a:noAutofit/>
          </a:bodyPr>
          <a:lstStyle/>
          <a:p>
            <a:pPr lvl="0" rtl="0">
              <a:spcBef>
                <a:spcPts val="0"/>
              </a:spcBef>
              <a:buNone/>
            </a:pPr>
            <a:r>
              <a:rPr b="1" lang="en" sz="800" u="sng">
                <a:solidFill>
                  <a:srgbClr val="000099"/>
                </a:solidFill>
                <a:hlinkClick r:id="rId3"/>
              </a:rPr>
              <a:t>Reference</a:t>
            </a:r>
          </a:p>
          <a:p>
            <a:pPr lvl="0" algn="l">
              <a:spcBef>
                <a:spcPts val="0"/>
              </a:spcBef>
              <a:buNone/>
            </a:pPr>
            <a:r>
              <a:t/>
            </a:r>
            <a:endParaRPr sz="800"/>
          </a:p>
        </p:txBody>
      </p:sp>
      <p:sp>
        <p:nvSpPr>
          <p:cNvPr id="165" name="Shape 165"/>
          <p:cNvSpPr txBox="1"/>
          <p:nvPr/>
        </p:nvSpPr>
        <p:spPr>
          <a:xfrm>
            <a:off x="432225" y="1041850"/>
            <a:ext cx="5446200" cy="3315899"/>
          </a:xfrm>
          <a:prstGeom prst="rect">
            <a:avLst/>
          </a:prstGeom>
          <a:noFill/>
          <a:ln>
            <a:noFill/>
          </a:ln>
        </p:spPr>
        <p:txBody>
          <a:bodyPr anchorCtr="0" anchor="t" bIns="91425" lIns="91425" rIns="91425" tIns="91425">
            <a:noAutofit/>
          </a:bodyPr>
          <a:lstStyle/>
          <a:p>
            <a:pPr lvl="0" rtl="0">
              <a:spcBef>
                <a:spcPts val="0"/>
              </a:spcBef>
              <a:buNone/>
            </a:pPr>
            <a:r>
              <a:rPr lang="en"/>
              <a:t>One of the lowest moments of my live was a 6 year span where I was lost in the world of warcraft. I'm a member of millions around the world that play video games and learn no useful skill with all the time and effort put into the game and achievements. Image load screens as free time that can be used to learn the level buy decoding the secret story behind the design of the level or the dungeon. imagine seeing the mapps and the post of great artwork and projects from other elite games. the best solutions are ranked and liked gain popularity and fame. more importantly the best assets must be….an idea a dreamer can like to read (because it's practical and useful), seeked and recorded by a Mage....designed into form by a creator, and most importantly achieve with the power of the voice and fuel with the will of the heart buy the lover’s song.</a:t>
            </a:r>
          </a:p>
          <a:p>
            <a:pPr lvl="0" rtl="0">
              <a:spcBef>
                <a:spcPts val="0"/>
              </a:spcBef>
              <a:buNone/>
            </a:pPr>
            <a:r>
              <a:t/>
            </a:r>
            <a:endParaRPr/>
          </a:p>
          <a:p>
            <a:pPr lvl="0">
              <a:spcBef>
                <a:spcPts val="0"/>
              </a:spcBef>
              <a:buNone/>
            </a:pPr>
            <a:r>
              <a:rPr lang="en"/>
              <a:t>Wonder is not an endeavor that is ventured alone. Help Save the Land of Wonder in the first game from Black Fox studios: “Wonderland”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Business Objectives</a:t>
            </a:r>
          </a:p>
        </p:txBody>
      </p:sp>
      <p:sp>
        <p:nvSpPr>
          <p:cNvPr id="171" name="Shape 171"/>
          <p:cNvSpPr txBox="1"/>
          <p:nvPr>
            <p:ph idx="1" type="body"/>
          </p:nvPr>
        </p:nvSpPr>
        <p:spPr>
          <a:xfrm>
            <a:off x="311700" y="1152475"/>
            <a:ext cx="5573700" cy="3416400"/>
          </a:xfrm>
          <a:prstGeom prst="rect">
            <a:avLst/>
          </a:prstGeom>
        </p:spPr>
        <p:txBody>
          <a:bodyPr anchorCtr="0" anchor="t" bIns="91425" lIns="91425" rIns="91425" tIns="91425">
            <a:noAutofit/>
          </a:bodyPr>
          <a:lstStyle/>
          <a:p>
            <a:pPr lvl="0" rtl="0">
              <a:spcBef>
                <a:spcPts val="0"/>
              </a:spcBef>
              <a:spcAft>
                <a:spcPts val="0"/>
              </a:spcAft>
              <a:buNone/>
            </a:pPr>
            <a:r>
              <a:rPr lang="en" sz="1000">
                <a:solidFill>
                  <a:srgbClr val="000000"/>
                </a:solidFill>
                <a:latin typeface="Arial"/>
                <a:ea typeface="Arial"/>
                <a:cs typeface="Arial"/>
                <a:sym typeface="Arial"/>
              </a:rPr>
              <a:t>Here is a System i hope to someday turn into a system to document the world's information so that it can be easily shared and understood by all! (i will have a template for each element in 90 days)</a:t>
            </a:r>
          </a:p>
          <a:p>
            <a:pPr lvl="0" rtl="0">
              <a:spcBef>
                <a:spcPts val="0"/>
              </a:spcBef>
              <a:spcAft>
                <a:spcPts val="0"/>
              </a:spcAft>
              <a:buNone/>
            </a:pPr>
            <a:r>
              <a:t/>
            </a:r>
            <a:endParaRPr sz="1000">
              <a:solidFill>
                <a:srgbClr val="000000"/>
              </a:solidFill>
              <a:latin typeface="Arial"/>
              <a:ea typeface="Arial"/>
              <a:cs typeface="Arial"/>
              <a:sym typeface="Arial"/>
            </a:endParaRPr>
          </a:p>
          <a:p>
            <a:pPr indent="-292100" lvl="0" marL="457200" rtl="0">
              <a:spcBef>
                <a:spcPts val="0"/>
              </a:spcBef>
              <a:spcAft>
                <a:spcPts val="0"/>
              </a:spcAft>
              <a:buClr>
                <a:srgbClr val="000000"/>
              </a:buClr>
              <a:buSzPct val="100000"/>
              <a:buFont typeface="Arial"/>
            </a:pPr>
            <a:r>
              <a:rPr lang="en" sz="1000">
                <a:solidFill>
                  <a:srgbClr val="000000"/>
                </a:solidFill>
                <a:latin typeface="Arial"/>
                <a:ea typeface="Arial"/>
                <a:cs typeface="Arial"/>
                <a:sym typeface="Arial"/>
              </a:rPr>
              <a:t>We will mask the development in Games built in AR for the Hololens and other tech</a:t>
            </a:r>
          </a:p>
          <a:p>
            <a:pPr lvl="0" rtl="0">
              <a:spcBef>
                <a:spcPts val="0"/>
              </a:spcBef>
              <a:spcAft>
                <a:spcPts val="0"/>
              </a:spcAft>
              <a:buNone/>
            </a:pPr>
            <a:r>
              <a:t/>
            </a:r>
            <a:endParaRPr sz="1000">
              <a:solidFill>
                <a:srgbClr val="000000"/>
              </a:solidFill>
              <a:latin typeface="Arial"/>
              <a:ea typeface="Arial"/>
              <a:cs typeface="Arial"/>
              <a:sym typeface="Arial"/>
            </a:endParaRPr>
          </a:p>
          <a:p>
            <a:pPr indent="-292100" lvl="0" marL="457200" rtl="0">
              <a:spcBef>
                <a:spcPts val="0"/>
              </a:spcBef>
              <a:spcAft>
                <a:spcPts val="0"/>
              </a:spcAft>
              <a:buClr>
                <a:srgbClr val="000000"/>
              </a:buClr>
              <a:buSzPct val="100000"/>
              <a:buFont typeface="Arial"/>
            </a:pPr>
            <a:r>
              <a:rPr lang="en" sz="1000">
                <a:solidFill>
                  <a:srgbClr val="000000"/>
                </a:solidFill>
                <a:latin typeface="Arial"/>
                <a:ea typeface="Arial"/>
                <a:cs typeface="Arial"/>
                <a:sym typeface="Arial"/>
              </a:rPr>
              <a:t>CREATE A gAMING STUDIO for open source storytelling</a:t>
            </a:r>
          </a:p>
          <a:p>
            <a:pPr lvl="0" rtl="0">
              <a:spcBef>
                <a:spcPts val="0"/>
              </a:spcBef>
              <a:spcAft>
                <a:spcPts val="0"/>
              </a:spcAft>
              <a:buNone/>
            </a:pPr>
            <a:r>
              <a:t/>
            </a:r>
            <a:endParaRPr sz="1000">
              <a:solidFill>
                <a:srgbClr val="000000"/>
              </a:solidFill>
              <a:latin typeface="Arial"/>
              <a:ea typeface="Arial"/>
              <a:cs typeface="Arial"/>
              <a:sym typeface="Arial"/>
            </a:endParaRPr>
          </a:p>
          <a:p>
            <a:pPr indent="-292100" lvl="0" marL="457200" rtl="0">
              <a:spcBef>
                <a:spcPts val="0"/>
              </a:spcBef>
              <a:spcAft>
                <a:spcPts val="0"/>
              </a:spcAft>
              <a:buClr>
                <a:srgbClr val="000000"/>
              </a:buClr>
              <a:buSzPct val="100000"/>
              <a:buFont typeface="Arial"/>
            </a:pPr>
            <a:r>
              <a:rPr lang="en" sz="1000">
                <a:solidFill>
                  <a:srgbClr val="000000"/>
                </a:solidFill>
                <a:latin typeface="Arial"/>
                <a:ea typeface="Arial"/>
                <a:cs typeface="Arial"/>
                <a:sym typeface="Arial"/>
              </a:rPr>
              <a:t>We will build a Tech lab configured for learning techbase products. Focused on research, Design, Development, Prototyping, Crowdfunding, Marketing and Sales REMOTELY. ALL individuals have the right to improve their skills and innovate By only using their will and doing the hard work over time. </a:t>
            </a:r>
          </a:p>
          <a:p>
            <a:pPr lvl="0" rtl="0">
              <a:spcBef>
                <a:spcPts val="0"/>
              </a:spcBef>
              <a:spcAft>
                <a:spcPts val="0"/>
              </a:spcAft>
              <a:buNone/>
            </a:pPr>
            <a:r>
              <a:t/>
            </a:r>
            <a:endParaRPr sz="1000">
              <a:solidFill>
                <a:srgbClr val="000000"/>
              </a:solidFill>
              <a:latin typeface="Arial"/>
              <a:ea typeface="Arial"/>
              <a:cs typeface="Arial"/>
              <a:sym typeface="Arial"/>
            </a:endParaRPr>
          </a:p>
          <a:p>
            <a:pPr indent="-292100" lvl="0" marL="457200" rtl="0">
              <a:spcBef>
                <a:spcPts val="0"/>
              </a:spcBef>
              <a:spcAft>
                <a:spcPts val="0"/>
              </a:spcAft>
              <a:buClr>
                <a:srgbClr val="000000"/>
              </a:buClr>
              <a:buSzPct val="100000"/>
              <a:buFont typeface="Arial"/>
            </a:pPr>
            <a:r>
              <a:rPr lang="en" sz="1000">
                <a:solidFill>
                  <a:srgbClr val="000000"/>
                </a:solidFill>
                <a:latin typeface="Arial"/>
                <a:ea typeface="Arial"/>
                <a:cs typeface="Arial"/>
                <a:sym typeface="Arial"/>
              </a:rPr>
              <a:t>Coursework that explains each step of the learning process and each topic of learning using a cloud based LMS!</a:t>
            </a:r>
          </a:p>
          <a:p>
            <a:pPr lvl="0" rtl="0">
              <a:spcBef>
                <a:spcPts val="0"/>
              </a:spcBef>
              <a:spcAft>
                <a:spcPts val="0"/>
              </a:spcAft>
              <a:buNone/>
            </a:pPr>
            <a:r>
              <a:t/>
            </a:r>
            <a:endParaRPr sz="1000">
              <a:solidFill>
                <a:srgbClr val="000000"/>
              </a:solidFill>
              <a:latin typeface="Arial"/>
              <a:ea typeface="Arial"/>
              <a:cs typeface="Arial"/>
              <a:sym typeface="Arial"/>
            </a:endParaRPr>
          </a:p>
          <a:p>
            <a:pPr indent="-292100" lvl="0" marL="457200" rtl="0">
              <a:spcBef>
                <a:spcPts val="0"/>
              </a:spcBef>
              <a:spcAft>
                <a:spcPts val="0"/>
              </a:spcAft>
              <a:buClr>
                <a:srgbClr val="000000"/>
              </a:buClr>
              <a:buSzPct val="100000"/>
              <a:buFont typeface="Arial"/>
            </a:pPr>
            <a:r>
              <a:rPr lang="en" sz="1000">
                <a:solidFill>
                  <a:srgbClr val="000000"/>
                </a:solidFill>
                <a:latin typeface="Arial"/>
                <a:ea typeface="Arial"/>
                <a:cs typeface="Arial"/>
                <a:sym typeface="Arial"/>
              </a:rPr>
              <a:t>The US needs an open source Learning System! using your computer and a new OS, you will have a process to learn all free information on the web using Project based learning.</a:t>
            </a:r>
          </a:p>
          <a:p>
            <a:pPr lvl="0">
              <a:spcBef>
                <a:spcPts val="0"/>
              </a:spcBef>
              <a:spcAft>
                <a:spcPts val="0"/>
              </a:spcAft>
              <a:buNone/>
            </a:pPr>
            <a:r>
              <a:t/>
            </a:r>
            <a:endParaRPr sz="1000">
              <a:solidFill>
                <a:srgbClr val="000000"/>
              </a:solidFill>
              <a:latin typeface="Arial"/>
              <a:ea typeface="Arial"/>
              <a:cs typeface="Arial"/>
              <a:sym typeface="Arial"/>
            </a:endParaRPr>
          </a:p>
        </p:txBody>
      </p:sp>
      <p:sp>
        <p:nvSpPr>
          <p:cNvPr id="172" name="Shape 172"/>
          <p:cNvSpPr/>
          <p:nvPr/>
        </p:nvSpPr>
        <p:spPr>
          <a:xfrm>
            <a:off x="6652345" y="1281559"/>
            <a:ext cx="2133000" cy="3287400"/>
          </a:xfrm>
          <a:prstGeom prst="rect">
            <a:avLst/>
          </a:prstGeom>
          <a:solidFill>
            <a:srgbClr val="EFEFE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200"/>
          </a:p>
        </p:txBody>
      </p:sp>
      <p:sp>
        <p:nvSpPr>
          <p:cNvPr id="173" name="Shape 173"/>
          <p:cNvSpPr/>
          <p:nvPr/>
        </p:nvSpPr>
        <p:spPr>
          <a:xfrm>
            <a:off x="6653333" y="1289146"/>
            <a:ext cx="2125200" cy="278700"/>
          </a:xfrm>
          <a:prstGeom prst="rect">
            <a:avLst/>
          </a:prstGeom>
          <a:solidFill>
            <a:srgbClr val="00FF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200"/>
          </a:p>
        </p:txBody>
      </p:sp>
      <p:sp>
        <p:nvSpPr>
          <p:cNvPr id="174" name="Shape 174"/>
          <p:cNvSpPr txBox="1"/>
          <p:nvPr/>
        </p:nvSpPr>
        <p:spPr>
          <a:xfrm>
            <a:off x="6628875" y="1220903"/>
            <a:ext cx="2174099" cy="415200"/>
          </a:xfrm>
          <a:prstGeom prst="rect">
            <a:avLst/>
          </a:prstGeom>
          <a:noFill/>
          <a:ln>
            <a:noFill/>
          </a:ln>
        </p:spPr>
        <p:txBody>
          <a:bodyPr anchorCtr="0" anchor="t" bIns="91425" lIns="91425" rIns="91425" tIns="91425">
            <a:noAutofit/>
          </a:bodyPr>
          <a:lstStyle/>
          <a:p>
            <a:pPr lvl="0" rtl="0" algn="ctr">
              <a:spcBef>
                <a:spcPts val="0"/>
              </a:spcBef>
              <a:buNone/>
            </a:pPr>
            <a:r>
              <a:rPr b="1" lang="en" sz="1200"/>
              <a:t>Business Objective</a:t>
            </a:r>
          </a:p>
        </p:txBody>
      </p:sp>
      <p:sp>
        <p:nvSpPr>
          <p:cNvPr id="175" name="Shape 175"/>
          <p:cNvSpPr txBox="1"/>
          <p:nvPr/>
        </p:nvSpPr>
        <p:spPr>
          <a:xfrm>
            <a:off x="6759034" y="1659050"/>
            <a:ext cx="1939199" cy="2781600"/>
          </a:xfrm>
          <a:prstGeom prst="rect">
            <a:avLst/>
          </a:prstGeom>
          <a:noFill/>
          <a:ln>
            <a:noFill/>
          </a:ln>
        </p:spPr>
        <p:txBody>
          <a:bodyPr anchorCtr="0" anchor="t" bIns="91425" lIns="91425" rIns="91425" tIns="91425">
            <a:noAutofit/>
          </a:bodyPr>
          <a:lstStyle/>
          <a:p>
            <a:pPr indent="-304800" lvl="0" marL="457200" rtl="0">
              <a:spcBef>
                <a:spcPts val="0"/>
              </a:spcBef>
              <a:buSzPct val="100000"/>
              <a:buAutoNum type="arabicPeriod"/>
            </a:pPr>
            <a:r>
              <a:rPr b="1" lang="en" sz="1200"/>
              <a:t>Business Problem </a:t>
            </a:r>
          </a:p>
          <a:p>
            <a:pPr indent="-304800" lvl="0" marL="457200" rtl="0">
              <a:spcBef>
                <a:spcPts val="0"/>
              </a:spcBef>
              <a:buSzPct val="100000"/>
              <a:buAutoNum type="arabicPeriod"/>
            </a:pPr>
            <a:r>
              <a:rPr b="1" lang="en" sz="1200"/>
              <a:t>Business Objectives</a:t>
            </a:r>
          </a:p>
          <a:p>
            <a:pPr indent="-304800" lvl="0" marL="457200" rtl="0">
              <a:spcBef>
                <a:spcPts val="0"/>
              </a:spcBef>
              <a:buSzPct val="100000"/>
              <a:buAutoNum type="arabicPeriod"/>
            </a:pPr>
            <a:r>
              <a:rPr b="1" lang="en" sz="1200"/>
              <a:t>Product Concept </a:t>
            </a:r>
          </a:p>
          <a:p>
            <a:pPr indent="-304800" lvl="0" marL="457200" rtl="0">
              <a:spcBef>
                <a:spcPts val="0"/>
              </a:spcBef>
              <a:buSzPct val="100000"/>
              <a:buAutoNum type="arabicPeriod"/>
            </a:pPr>
            <a:r>
              <a:rPr b="1" lang="en" sz="1200"/>
              <a:t>Success Metrics</a:t>
            </a:r>
          </a:p>
          <a:p>
            <a:pPr lvl="0" algn="l">
              <a:spcBef>
                <a:spcPts val="0"/>
              </a:spcBef>
              <a:buNone/>
            </a:pPr>
            <a:r>
              <a:t/>
            </a:r>
            <a:endParaRPr b="1" sz="1200"/>
          </a:p>
        </p:txBody>
      </p:sp>
      <p:sp>
        <p:nvSpPr>
          <p:cNvPr id="176" name="Shape 176"/>
          <p:cNvSpPr txBox="1"/>
          <p:nvPr/>
        </p:nvSpPr>
        <p:spPr>
          <a:xfrm>
            <a:off x="7104182" y="3496082"/>
            <a:ext cx="1134300" cy="348299"/>
          </a:xfrm>
          <a:prstGeom prst="rect">
            <a:avLst/>
          </a:prstGeom>
          <a:noFill/>
          <a:ln>
            <a:noFill/>
          </a:ln>
        </p:spPr>
        <p:txBody>
          <a:bodyPr anchorCtr="0" anchor="t" bIns="91425" lIns="91425" rIns="91425" tIns="91425">
            <a:noAutofit/>
          </a:bodyPr>
          <a:lstStyle/>
          <a:p>
            <a:pPr lvl="0" rtl="0" algn="ctr">
              <a:spcBef>
                <a:spcPts val="0"/>
              </a:spcBef>
              <a:buNone/>
            </a:pPr>
            <a:r>
              <a:rPr b="1" lang="en" sz="1200" u="sng">
                <a:solidFill>
                  <a:srgbClr val="000099"/>
                </a:solidFill>
                <a:hlinkClick r:id="rId3"/>
              </a:rPr>
              <a:t>Reference</a:t>
            </a:r>
          </a:p>
          <a:p>
            <a:pPr lvl="0" algn="ctr">
              <a:spcBef>
                <a:spcPts val="0"/>
              </a:spcBef>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73525"/>
            <a:ext cx="8520599" cy="626100"/>
          </a:xfrm>
          <a:prstGeom prst="rect">
            <a:avLst/>
          </a:prstGeom>
        </p:spPr>
        <p:txBody>
          <a:bodyPr anchorCtr="0" anchor="t" bIns="91425" lIns="91425" rIns="91425" tIns="91425">
            <a:noAutofit/>
          </a:bodyPr>
          <a:lstStyle/>
          <a:p>
            <a:pPr lvl="0">
              <a:spcBef>
                <a:spcPts val="0"/>
              </a:spcBef>
              <a:buNone/>
            </a:pPr>
            <a:r>
              <a:rPr lang="en"/>
              <a:t>Game Studio Scope &amp; Requirements	</a:t>
            </a:r>
          </a:p>
        </p:txBody>
      </p:sp>
      <p:sp>
        <p:nvSpPr>
          <p:cNvPr id="182" name="Shape 182"/>
          <p:cNvSpPr txBox="1"/>
          <p:nvPr>
            <p:ph idx="1" type="body"/>
          </p:nvPr>
        </p:nvSpPr>
        <p:spPr>
          <a:xfrm>
            <a:off x="266275" y="699625"/>
            <a:ext cx="5298899" cy="3600599"/>
          </a:xfrm>
          <a:prstGeom prst="rect">
            <a:avLst/>
          </a:prstGeom>
        </p:spPr>
        <p:txBody>
          <a:bodyPr anchorCtr="0" anchor="t" bIns="91425" lIns="91425" rIns="91425" tIns="91425">
            <a:noAutofit/>
          </a:bodyPr>
          <a:lstStyle/>
          <a:p>
            <a:pPr indent="-304800" lvl="0" marL="457200" rtl="0">
              <a:spcBef>
                <a:spcPts val="0"/>
              </a:spcBef>
              <a:buSzPct val="100000"/>
            </a:pPr>
            <a:r>
              <a:rPr lang="en" sz="1200"/>
              <a:t>Achievements are only earned when you teach and lead others</a:t>
            </a:r>
          </a:p>
          <a:p>
            <a:pPr indent="-304800" lvl="0" marL="457200" rtl="0">
              <a:spcBef>
                <a:spcPts val="0"/>
              </a:spcBef>
              <a:buSzPct val="100000"/>
            </a:pPr>
            <a:r>
              <a:rPr lang="en" sz="1200"/>
              <a:t>Achievements must be Shared</a:t>
            </a:r>
          </a:p>
          <a:p>
            <a:pPr indent="-304800" lvl="0" marL="457200" rtl="0">
              <a:spcBef>
                <a:spcPts val="0"/>
              </a:spcBef>
              <a:buSzPct val="100000"/>
            </a:pPr>
            <a:r>
              <a:rPr lang="en" sz="1200"/>
              <a:t>Achievements Get you gear Drops from dungeons and the right to lead</a:t>
            </a:r>
          </a:p>
          <a:p>
            <a:pPr indent="-304800" lvl="0" marL="457200" rtl="0">
              <a:spcBef>
                <a:spcPts val="0"/>
              </a:spcBef>
              <a:buSzPct val="100000"/>
            </a:pPr>
            <a:r>
              <a:rPr lang="en" sz="1200"/>
              <a:t>Games will Be Fun, Give you a Epic Feeling and let you Experience unforgettable moments in the game. </a:t>
            </a:r>
          </a:p>
          <a:p>
            <a:pPr indent="-304800" lvl="0" marL="457200" rtl="0">
              <a:spcBef>
                <a:spcPts val="0"/>
              </a:spcBef>
              <a:buSzPct val="100000"/>
            </a:pPr>
            <a:r>
              <a:rPr lang="en" sz="1200"/>
              <a:t>You Learn By achieving In the game you play to have fun.</a:t>
            </a:r>
          </a:p>
          <a:p>
            <a:pPr indent="-304800" lvl="0" marL="457200" rtl="0">
              <a:spcBef>
                <a:spcPts val="0"/>
              </a:spcBef>
              <a:buSzPct val="100000"/>
            </a:pPr>
            <a:r>
              <a:rPr lang="en" sz="1200"/>
              <a:t>Learning is Masked behind the Characters in the game. Who give you quest that push the story AND Teach you a practical skill</a:t>
            </a:r>
          </a:p>
          <a:p>
            <a:pPr indent="-304800" lvl="0" marL="457200" rtl="0">
              <a:spcBef>
                <a:spcPts val="0"/>
              </a:spcBef>
              <a:buSzPct val="100000"/>
            </a:pPr>
            <a:r>
              <a:rPr lang="en" sz="1200"/>
              <a:t>Course work will be Provide around the Capture 9 Course and posted in the intranet system in game (like in skyforge MMO)</a:t>
            </a:r>
          </a:p>
          <a:p>
            <a:pPr indent="-304800" lvl="0" marL="457200" rtl="0">
              <a:spcBef>
                <a:spcPts val="0"/>
              </a:spcBef>
              <a:buSzPct val="100000"/>
            </a:pPr>
            <a:r>
              <a:rPr lang="en" sz="1200"/>
              <a:t>All personal Intranet Pages are Social Media Enabled and all Achievements MUST be Shared!</a:t>
            </a:r>
          </a:p>
          <a:p>
            <a:pPr lvl="0" rtl="0">
              <a:spcBef>
                <a:spcPts val="0"/>
              </a:spcBef>
              <a:buNone/>
            </a:pPr>
            <a:r>
              <a:t/>
            </a:r>
            <a:endParaRPr sz="1200"/>
          </a:p>
          <a:p>
            <a:pPr lvl="0">
              <a:spcBef>
                <a:spcPts val="0"/>
              </a:spcBef>
              <a:buNone/>
            </a:pPr>
            <a:r>
              <a:t/>
            </a:r>
            <a:endParaRPr sz="1200"/>
          </a:p>
        </p:txBody>
      </p:sp>
      <p:sp>
        <p:nvSpPr>
          <p:cNvPr id="183" name="Shape 183"/>
          <p:cNvSpPr/>
          <p:nvPr/>
        </p:nvSpPr>
        <p:spPr>
          <a:xfrm>
            <a:off x="5714275" y="810775"/>
            <a:ext cx="3368099" cy="4222500"/>
          </a:xfrm>
          <a:prstGeom prst="rect">
            <a:avLst/>
          </a:prstGeom>
          <a:solidFill>
            <a:srgbClr val="EFEFE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600"/>
              <a:t>Gaming System Requirements</a:t>
            </a:r>
          </a:p>
          <a:p>
            <a:pPr indent="-266700" lvl="0" marL="914400" rtl="0">
              <a:spcBef>
                <a:spcPts val="0"/>
              </a:spcBef>
              <a:buSzPct val="100000"/>
              <a:buAutoNum type="arabicPeriod"/>
            </a:pPr>
            <a:r>
              <a:rPr b="1" lang="en" sz="600"/>
              <a:t>Story</a:t>
            </a:r>
          </a:p>
          <a:p>
            <a:pPr indent="-266700" lvl="1" marL="1371600" rtl="0">
              <a:spcBef>
                <a:spcPts val="0"/>
              </a:spcBef>
              <a:buSzPct val="100000"/>
              <a:buAutoNum type="alphaLcPeriod"/>
            </a:pPr>
            <a:r>
              <a:rPr lang="en" sz="600"/>
              <a:t>Script</a:t>
            </a:r>
          </a:p>
          <a:p>
            <a:pPr indent="-266700" lvl="1" marL="1371600" rtl="0">
              <a:spcBef>
                <a:spcPts val="0"/>
              </a:spcBef>
              <a:buSzPct val="100000"/>
              <a:buAutoNum type="alphaLcPeriod"/>
            </a:pPr>
            <a:r>
              <a:rPr lang="en" sz="600"/>
              <a:t>Storyboard</a:t>
            </a:r>
          </a:p>
          <a:p>
            <a:pPr indent="-266700" lvl="1" marL="1371600" rtl="0">
              <a:spcBef>
                <a:spcPts val="0"/>
              </a:spcBef>
              <a:buSzPct val="100000"/>
              <a:buAutoNum type="alphaLcPeriod"/>
            </a:pPr>
            <a:r>
              <a:rPr lang="en" sz="600"/>
              <a:t>(Moral)Parable</a:t>
            </a:r>
          </a:p>
          <a:p>
            <a:pPr indent="-266700" lvl="0" marL="914400" rtl="0">
              <a:spcBef>
                <a:spcPts val="0"/>
              </a:spcBef>
              <a:buSzPct val="100000"/>
              <a:buAutoNum type="arabicPeriod"/>
            </a:pPr>
            <a:r>
              <a:rPr b="1" lang="en" sz="600"/>
              <a:t>Theme</a:t>
            </a:r>
          </a:p>
          <a:p>
            <a:pPr indent="-266700" lvl="1" marL="1371600" rtl="0">
              <a:spcBef>
                <a:spcPts val="0"/>
              </a:spcBef>
              <a:buSzPct val="100000"/>
              <a:buAutoNum type="alphaLcPeriod"/>
            </a:pPr>
            <a:r>
              <a:rPr lang="en" sz="600"/>
              <a:t>Story Genre</a:t>
            </a:r>
          </a:p>
          <a:p>
            <a:pPr indent="-266700" lvl="0" marL="914400" rtl="0">
              <a:spcBef>
                <a:spcPts val="0"/>
              </a:spcBef>
              <a:buSzPct val="100000"/>
              <a:buAutoNum type="arabicPeriod"/>
            </a:pPr>
            <a:r>
              <a:rPr b="1" lang="en" sz="600"/>
              <a:t>Roles</a:t>
            </a:r>
          </a:p>
          <a:p>
            <a:pPr indent="-266700" lvl="1" marL="1371600" rtl="0">
              <a:spcBef>
                <a:spcPts val="0"/>
              </a:spcBef>
              <a:buSzPct val="100000"/>
              <a:buAutoNum type="alphaLcPeriod"/>
            </a:pPr>
            <a:r>
              <a:rPr lang="en" sz="600"/>
              <a:t>Class and characters</a:t>
            </a:r>
          </a:p>
          <a:p>
            <a:pPr indent="-266700" lvl="1" marL="1371600" rtl="0">
              <a:spcBef>
                <a:spcPts val="0"/>
              </a:spcBef>
              <a:buSzPct val="100000"/>
              <a:buAutoNum type="alphaLcPeriod"/>
            </a:pPr>
            <a:r>
              <a:rPr lang="en" sz="600"/>
              <a:t>Boss and Master</a:t>
            </a:r>
          </a:p>
          <a:p>
            <a:pPr indent="-266700" lvl="1" marL="1371600" rtl="0">
              <a:spcBef>
                <a:spcPts val="0"/>
              </a:spcBef>
              <a:buSzPct val="100000"/>
              <a:buAutoNum type="alphaLcPeriod"/>
            </a:pPr>
            <a:r>
              <a:rPr lang="en" sz="600"/>
              <a:t>Leader and Mentor</a:t>
            </a:r>
          </a:p>
          <a:p>
            <a:pPr indent="-266700" lvl="0" marL="914400" rtl="0">
              <a:spcBef>
                <a:spcPts val="0"/>
              </a:spcBef>
              <a:buSzPct val="100000"/>
              <a:buAutoNum type="arabicPeriod"/>
            </a:pPr>
            <a:r>
              <a:rPr b="1" lang="en" sz="600"/>
              <a:t>Rule</a:t>
            </a:r>
          </a:p>
          <a:p>
            <a:pPr indent="-266700" lvl="1" marL="1371600" rtl="0">
              <a:spcBef>
                <a:spcPts val="0"/>
              </a:spcBef>
              <a:buSzPct val="100000"/>
              <a:buAutoNum type="alphaLcPeriod"/>
            </a:pPr>
            <a:r>
              <a:rPr lang="en" sz="600"/>
              <a:t>If Evil wins they must tell the good guys their plan </a:t>
            </a:r>
            <a:r>
              <a:rPr b="1" lang="en" sz="600"/>
              <a:t>(Show work with Proof)</a:t>
            </a:r>
          </a:p>
          <a:p>
            <a:pPr indent="-266700" lvl="1" marL="1371600" rtl="0">
              <a:spcBef>
                <a:spcPts val="0"/>
              </a:spcBef>
              <a:buSzPct val="100000"/>
              <a:buAutoNum type="alphaLcPeriod"/>
            </a:pPr>
            <a:r>
              <a:rPr lang="en" sz="600"/>
              <a:t>Have Resource to do it on your own</a:t>
            </a:r>
          </a:p>
          <a:p>
            <a:pPr indent="-266700" lvl="1" marL="1371600" rtl="0">
              <a:spcBef>
                <a:spcPts val="0"/>
              </a:spcBef>
              <a:buSzPct val="100000"/>
              <a:buAutoNum type="alphaLcPeriod"/>
            </a:pPr>
            <a:r>
              <a:rPr lang="en" sz="600"/>
              <a:t>work as a team!</a:t>
            </a:r>
          </a:p>
          <a:p>
            <a:pPr indent="-266700" lvl="1" marL="1371600" rtl="0">
              <a:spcBef>
                <a:spcPts val="0"/>
              </a:spcBef>
              <a:buSzPct val="100000"/>
              <a:buAutoNum type="alphaLcPeriod"/>
            </a:pPr>
            <a:r>
              <a:rPr lang="en" sz="600"/>
              <a:t>Practice champions get to be boss (Indepent tools? project)</a:t>
            </a:r>
          </a:p>
          <a:p>
            <a:pPr indent="-266700" lvl="1" marL="1371600" rtl="0">
              <a:spcBef>
                <a:spcPts val="0"/>
              </a:spcBef>
              <a:buSzPct val="100000"/>
              <a:buAutoNum type="alphaLcPeriod"/>
            </a:pPr>
            <a:r>
              <a:rPr lang="en" sz="600"/>
              <a:t>Leaders are ONLY Defined by the ability to score high and explain (effectively) the process to his/her team </a:t>
            </a:r>
          </a:p>
          <a:p>
            <a:pPr indent="-266700" lvl="0" marL="914400" rtl="0">
              <a:spcBef>
                <a:spcPts val="0"/>
              </a:spcBef>
              <a:buSzPct val="100000"/>
              <a:buAutoNum type="arabicPeriod"/>
            </a:pPr>
            <a:r>
              <a:rPr b="1" lang="en" sz="600"/>
              <a:t>Objective</a:t>
            </a:r>
          </a:p>
          <a:p>
            <a:pPr indent="-266700" lvl="1" marL="1371600" rtl="0">
              <a:spcBef>
                <a:spcPts val="0"/>
              </a:spcBef>
              <a:buSzPct val="100000"/>
              <a:buAutoNum type="alphaLcPeriod"/>
            </a:pPr>
            <a:r>
              <a:rPr lang="en" sz="600"/>
              <a:t>Mission Briefing by Master or Mentor</a:t>
            </a:r>
          </a:p>
          <a:p>
            <a:pPr indent="-266700" lvl="0" marL="914400" rtl="0">
              <a:spcBef>
                <a:spcPts val="0"/>
              </a:spcBef>
              <a:buSzPct val="100000"/>
              <a:buAutoNum type="arabicPeriod"/>
            </a:pPr>
            <a:r>
              <a:rPr b="1" lang="en" sz="600"/>
              <a:t>Development</a:t>
            </a:r>
            <a:r>
              <a:rPr lang="en" sz="600"/>
              <a:t> </a:t>
            </a:r>
          </a:p>
          <a:p>
            <a:pPr indent="-266700" lvl="1" marL="1371600" rtl="0">
              <a:spcBef>
                <a:spcPts val="0"/>
              </a:spcBef>
              <a:buSzPct val="100000"/>
              <a:buAutoNum type="alphaLcPeriod"/>
            </a:pPr>
            <a:r>
              <a:rPr lang="en" sz="600"/>
              <a:t>Class</a:t>
            </a:r>
          </a:p>
          <a:p>
            <a:pPr indent="-266700" lvl="1" marL="1371600" rtl="0">
              <a:spcBef>
                <a:spcPts val="0"/>
              </a:spcBef>
              <a:buSzPct val="100000"/>
              <a:buAutoNum type="alphaLcPeriod"/>
            </a:pPr>
            <a:r>
              <a:rPr lang="en" sz="600"/>
              <a:t>Lesson Plan</a:t>
            </a:r>
          </a:p>
          <a:p>
            <a:pPr indent="-266700" lvl="0" marL="914400" rtl="0">
              <a:spcBef>
                <a:spcPts val="0"/>
              </a:spcBef>
              <a:buSzPct val="100000"/>
              <a:buAutoNum type="arabicPeriod"/>
            </a:pPr>
            <a:r>
              <a:rPr b="1" lang="en" sz="600"/>
              <a:t>Test</a:t>
            </a:r>
          </a:p>
          <a:p>
            <a:pPr indent="-266700" lvl="1" marL="1371600" rtl="0">
              <a:spcBef>
                <a:spcPts val="0"/>
              </a:spcBef>
              <a:buSzPct val="100000"/>
              <a:buAutoNum type="alphaLcPeriod"/>
            </a:pPr>
            <a:r>
              <a:rPr lang="en" sz="600"/>
              <a:t>Practice sets</a:t>
            </a:r>
          </a:p>
          <a:p>
            <a:pPr indent="-266700" lvl="1" marL="1371600" rtl="0">
              <a:spcBef>
                <a:spcPts val="0"/>
              </a:spcBef>
              <a:buSzPct val="100000"/>
              <a:buAutoNum type="alphaLcPeriod"/>
            </a:pPr>
            <a:r>
              <a:rPr lang="en" sz="600"/>
              <a:t>Study Guide</a:t>
            </a:r>
          </a:p>
          <a:p>
            <a:pPr indent="-266700" lvl="1" marL="1371600" rtl="0">
              <a:spcBef>
                <a:spcPts val="0"/>
              </a:spcBef>
              <a:buSzPct val="100000"/>
              <a:buAutoNum type="alphaLcPeriod"/>
            </a:pPr>
            <a:r>
              <a:rPr lang="en" sz="600"/>
              <a:t>Outline</a:t>
            </a:r>
          </a:p>
          <a:p>
            <a:pPr indent="-266700" lvl="1" marL="1371600" rtl="0">
              <a:spcBef>
                <a:spcPts val="0"/>
              </a:spcBef>
              <a:buSzPct val="100000"/>
              <a:buAutoNum type="alphaLcPeriod"/>
            </a:pPr>
            <a:r>
              <a:rPr lang="en" sz="600"/>
              <a:t>Practice Utility Kit</a:t>
            </a:r>
          </a:p>
          <a:p>
            <a:pPr indent="-266700" lvl="0" marL="914400" rtl="0">
              <a:spcBef>
                <a:spcPts val="0"/>
              </a:spcBef>
              <a:buSzPct val="100000"/>
              <a:buAutoNum type="arabicPeriod"/>
            </a:pPr>
            <a:r>
              <a:rPr b="1" lang="en" sz="600"/>
              <a:t>Implement</a:t>
            </a:r>
          </a:p>
          <a:p>
            <a:pPr indent="-266700" lvl="1" marL="1371600" rtl="0">
              <a:spcBef>
                <a:spcPts val="0"/>
              </a:spcBef>
              <a:buSzPct val="100000"/>
              <a:buAutoNum type="alphaLcPeriod"/>
            </a:pPr>
            <a:r>
              <a:rPr lang="en" sz="600"/>
              <a:t>Play</a:t>
            </a:r>
          </a:p>
          <a:p>
            <a:pPr indent="-266700" lvl="2" marL="1828800" rtl="0">
              <a:spcBef>
                <a:spcPts val="0"/>
              </a:spcBef>
              <a:buSzPct val="100000"/>
              <a:buAutoNum type="romanLcPeriod"/>
            </a:pPr>
            <a:r>
              <a:rPr lang="en" sz="600"/>
              <a:t>Stage(modules)</a:t>
            </a:r>
          </a:p>
          <a:p>
            <a:pPr indent="-266700" lvl="1" marL="1371600" rtl="0">
              <a:spcBef>
                <a:spcPts val="0"/>
              </a:spcBef>
              <a:buSzPct val="100000"/>
              <a:buAutoNum type="alphaLcPeriod"/>
            </a:pPr>
            <a:r>
              <a:rPr lang="en" sz="600"/>
              <a:t>Game</a:t>
            </a:r>
          </a:p>
          <a:p>
            <a:pPr indent="-266700" lvl="1" marL="1371600" rtl="0">
              <a:spcBef>
                <a:spcPts val="0"/>
              </a:spcBef>
              <a:buSzPct val="100000"/>
              <a:buAutoNum type="alphaLcPeriod"/>
            </a:pPr>
            <a:r>
              <a:rPr lang="en" sz="600"/>
              <a:t>Execute in public</a:t>
            </a:r>
          </a:p>
          <a:p>
            <a:pPr indent="-266700" lvl="0" marL="914400" rtl="0">
              <a:spcBef>
                <a:spcPts val="0"/>
              </a:spcBef>
              <a:buSzPct val="100000"/>
              <a:buAutoNum type="arabicPeriod"/>
            </a:pPr>
            <a:r>
              <a:rPr b="1" lang="en" sz="600"/>
              <a:t>Record</a:t>
            </a:r>
          </a:p>
          <a:p>
            <a:pPr indent="-266700" lvl="1" marL="1371600" rtl="0">
              <a:spcBef>
                <a:spcPts val="0"/>
              </a:spcBef>
              <a:buSzPct val="100000"/>
              <a:buAutoNum type="alphaLcPeriod"/>
            </a:pPr>
            <a:r>
              <a:rPr lang="en" sz="600"/>
              <a:t>Video Content</a:t>
            </a:r>
          </a:p>
          <a:p>
            <a:pPr indent="-266700" lvl="1" marL="1371600" rtl="0">
              <a:spcBef>
                <a:spcPts val="0"/>
              </a:spcBef>
              <a:buSzPct val="100000"/>
              <a:buAutoNum type="alphaLcPeriod"/>
            </a:pPr>
            <a:r>
              <a:rPr lang="en" sz="600"/>
              <a:t>Autio Content</a:t>
            </a:r>
          </a:p>
          <a:p>
            <a:pPr indent="-266700" lvl="1" marL="1371600" rtl="0">
              <a:spcBef>
                <a:spcPts val="0"/>
              </a:spcBef>
              <a:buSzPct val="100000"/>
              <a:buAutoNum type="alphaLcPeriod"/>
            </a:pPr>
            <a:r>
              <a:rPr lang="en" sz="600"/>
              <a:t>Documentation</a:t>
            </a:r>
          </a:p>
          <a:p>
            <a:pPr indent="-266700" lvl="0" marL="914400" rtl="0">
              <a:spcBef>
                <a:spcPts val="0"/>
              </a:spcBef>
              <a:buSzPct val="100000"/>
              <a:buAutoNum type="arabicPeriod"/>
            </a:pPr>
            <a:r>
              <a:rPr b="1" lang="en" sz="600"/>
              <a:t>Broadcast</a:t>
            </a:r>
          </a:p>
          <a:p>
            <a:pPr indent="-266700" lvl="0" marL="914400" rtl="0">
              <a:spcBef>
                <a:spcPts val="0"/>
              </a:spcBef>
              <a:buSzPct val="100000"/>
              <a:buAutoNum type="arabicPeriod"/>
            </a:pPr>
            <a:r>
              <a:rPr b="1" lang="en" sz="600"/>
              <a:t>Promote</a:t>
            </a:r>
          </a:p>
          <a:p>
            <a:pPr indent="-266700" lvl="0" marL="914400" rtl="0">
              <a:spcBef>
                <a:spcPts val="0"/>
              </a:spcBef>
              <a:buSzPct val="100000"/>
              <a:buAutoNum type="arabicPeriod"/>
            </a:pPr>
            <a:r>
              <a:rPr b="1" lang="en" sz="600"/>
              <a:t>Analize</a:t>
            </a:r>
          </a:p>
          <a:p>
            <a:pPr indent="-266700" lvl="0" marL="914400" rtl="0">
              <a:spcBef>
                <a:spcPts val="0"/>
              </a:spcBef>
              <a:buSzPct val="100000"/>
              <a:buAutoNum type="arabicPeriod"/>
            </a:pPr>
            <a:r>
              <a:rPr b="1" lang="en" sz="600"/>
              <a:t>Produce</a:t>
            </a:r>
          </a:p>
        </p:txBody>
      </p:sp>
      <p:sp>
        <p:nvSpPr>
          <p:cNvPr id="184" name="Shape 184"/>
          <p:cNvSpPr/>
          <p:nvPr/>
        </p:nvSpPr>
        <p:spPr>
          <a:xfrm>
            <a:off x="5714275" y="699625"/>
            <a:ext cx="3368099" cy="266399"/>
          </a:xfrm>
          <a:prstGeom prst="rect">
            <a:avLst/>
          </a:prstGeom>
          <a:solidFill>
            <a:srgbClr val="00FF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700"/>
          </a:p>
        </p:txBody>
      </p:sp>
      <p:sp>
        <p:nvSpPr>
          <p:cNvPr id="185" name="Shape 185"/>
          <p:cNvSpPr txBox="1"/>
          <p:nvPr/>
        </p:nvSpPr>
        <p:spPr>
          <a:xfrm>
            <a:off x="5714275" y="609700"/>
            <a:ext cx="3673799" cy="227099"/>
          </a:xfrm>
          <a:prstGeom prst="rect">
            <a:avLst/>
          </a:prstGeom>
          <a:noFill/>
          <a:ln>
            <a:noFill/>
          </a:ln>
        </p:spPr>
        <p:txBody>
          <a:bodyPr anchorCtr="0" anchor="t" bIns="91425" lIns="91425" rIns="91425" tIns="91425">
            <a:noAutofit/>
          </a:bodyPr>
          <a:lstStyle/>
          <a:p>
            <a:pPr lvl="0" rtl="0">
              <a:spcBef>
                <a:spcPts val="0"/>
              </a:spcBef>
              <a:buNone/>
            </a:pPr>
            <a:r>
              <a:rPr b="1" lang="en" sz="700"/>
              <a:t>Gaming System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p:nvPr/>
        </p:nvSpPr>
        <p:spPr>
          <a:xfrm>
            <a:off x="3222950" y="1266750"/>
            <a:ext cx="5820000" cy="3657299"/>
          </a:xfrm>
          <a:prstGeom prst="rect">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1" name="Shape 191"/>
          <p:cNvSpPr txBox="1"/>
          <p:nvPr>
            <p:ph type="title"/>
          </p:nvPr>
        </p:nvSpPr>
        <p:spPr>
          <a:xfrm>
            <a:off x="311700" y="119650"/>
            <a:ext cx="8520599" cy="626100"/>
          </a:xfrm>
          <a:prstGeom prst="rect">
            <a:avLst/>
          </a:prstGeom>
        </p:spPr>
        <p:txBody>
          <a:bodyPr anchorCtr="0" anchor="t" bIns="91425" lIns="91425" rIns="91425" tIns="91425">
            <a:noAutofit/>
          </a:bodyPr>
          <a:lstStyle/>
          <a:p>
            <a:pPr lvl="0">
              <a:spcBef>
                <a:spcPts val="0"/>
              </a:spcBef>
              <a:buNone/>
            </a:pPr>
            <a:r>
              <a:rPr lang="en"/>
              <a:t>Game Studio Production Plan</a:t>
            </a:r>
          </a:p>
        </p:txBody>
      </p:sp>
      <p:pic>
        <p:nvPicPr>
          <p:cNvPr id="192" name="Shape 192"/>
          <p:cNvPicPr preferRelativeResize="0"/>
          <p:nvPr/>
        </p:nvPicPr>
        <p:blipFill>
          <a:blip r:embed="rId3">
            <a:alphaModFix/>
          </a:blip>
          <a:stretch>
            <a:fillRect/>
          </a:stretch>
        </p:blipFill>
        <p:spPr>
          <a:xfrm>
            <a:off x="3484973" y="1678975"/>
            <a:ext cx="5558024" cy="2738100"/>
          </a:xfrm>
          <a:prstGeom prst="rect">
            <a:avLst/>
          </a:prstGeom>
          <a:noFill/>
          <a:ln>
            <a:noFill/>
          </a:ln>
        </p:spPr>
      </p:pic>
      <p:sp>
        <p:nvSpPr>
          <p:cNvPr id="193" name="Shape 193"/>
          <p:cNvSpPr txBox="1"/>
          <p:nvPr/>
        </p:nvSpPr>
        <p:spPr>
          <a:xfrm>
            <a:off x="65625" y="704600"/>
            <a:ext cx="2919300" cy="2351700"/>
          </a:xfrm>
          <a:prstGeom prst="rect">
            <a:avLst/>
          </a:prstGeom>
          <a:noFill/>
          <a:ln>
            <a:noFill/>
          </a:ln>
        </p:spPr>
        <p:txBody>
          <a:bodyPr anchorCtr="0" anchor="t" bIns="91425" lIns="91425" rIns="91425" tIns="91425">
            <a:noAutofit/>
          </a:bodyPr>
          <a:lstStyle/>
          <a:p>
            <a:pPr lvl="0" rtl="0">
              <a:spcBef>
                <a:spcPts val="0"/>
              </a:spcBef>
              <a:buNone/>
            </a:pPr>
            <a:r>
              <a:rPr b="1" lang="en"/>
              <a:t>Game Release Order</a:t>
            </a:r>
          </a:p>
          <a:p>
            <a:pPr lvl="0" rtl="0">
              <a:spcBef>
                <a:spcPts val="0"/>
              </a:spcBef>
              <a:buNone/>
            </a:pPr>
            <a:r>
              <a:t/>
            </a:r>
            <a:endParaRPr/>
          </a:p>
          <a:p>
            <a:pPr lvl="0" rtl="0">
              <a:spcBef>
                <a:spcPts val="0"/>
              </a:spcBef>
              <a:buNone/>
            </a:pPr>
            <a:r>
              <a:rPr b="1" lang="en"/>
              <a:t>Wonderland</a:t>
            </a:r>
            <a:r>
              <a:rPr lang="en"/>
              <a:t>- K -8</a:t>
            </a:r>
          </a:p>
          <a:p>
            <a:pPr lvl="0" rtl="0">
              <a:spcBef>
                <a:spcPts val="0"/>
              </a:spcBef>
              <a:buNone/>
            </a:pPr>
            <a:r>
              <a:rPr b="1" lang="en"/>
              <a:t>Avalon</a:t>
            </a:r>
            <a:r>
              <a:rPr lang="en"/>
              <a:t> - High School</a:t>
            </a:r>
          </a:p>
          <a:p>
            <a:pPr lvl="0" rtl="0">
              <a:spcBef>
                <a:spcPts val="0"/>
              </a:spcBef>
              <a:buNone/>
            </a:pPr>
            <a:r>
              <a:rPr b="1" lang="en"/>
              <a:t>Merlen School</a:t>
            </a:r>
            <a:r>
              <a:rPr lang="en"/>
              <a:t> -College</a:t>
            </a:r>
          </a:p>
          <a:p>
            <a:pPr lvl="0" rtl="0">
              <a:spcBef>
                <a:spcPts val="0"/>
              </a:spcBef>
              <a:buNone/>
            </a:pPr>
            <a:r>
              <a:rPr b="1" lang="en"/>
              <a:t>The City Of Zion</a:t>
            </a:r>
            <a:r>
              <a:rPr lang="en"/>
              <a:t> - Entry level Professional</a:t>
            </a:r>
          </a:p>
          <a:p>
            <a:pPr lvl="0" rtl="0">
              <a:spcBef>
                <a:spcPts val="0"/>
              </a:spcBef>
              <a:buNone/>
            </a:pPr>
            <a:r>
              <a:rPr b="1" lang="en"/>
              <a:t>The Men In Black </a:t>
            </a:r>
            <a:r>
              <a:rPr lang="en"/>
              <a:t>-intermediate level </a:t>
            </a:r>
          </a:p>
          <a:p>
            <a:pPr lvl="0" rtl="0">
              <a:spcBef>
                <a:spcPts val="0"/>
              </a:spcBef>
              <a:buNone/>
            </a:pPr>
            <a:r>
              <a:rPr b="1" lang="en"/>
              <a:t>Star Outlaw-</a:t>
            </a:r>
            <a:r>
              <a:rPr lang="en"/>
              <a:t>Professional</a:t>
            </a:r>
          </a:p>
          <a:p>
            <a:pPr lvl="0" rtl="0">
              <a:spcBef>
                <a:spcPts val="0"/>
              </a:spcBef>
              <a:buNone/>
            </a:pPr>
            <a:r>
              <a:rPr b="1" lang="en"/>
              <a:t>New Eve </a:t>
            </a:r>
            <a:r>
              <a:rPr lang="en"/>
              <a:t>-Apprentice</a:t>
            </a:r>
          </a:p>
          <a:p>
            <a:pPr lvl="0" rtl="0">
              <a:spcBef>
                <a:spcPts val="0"/>
              </a:spcBef>
              <a:buNone/>
            </a:pPr>
            <a:r>
              <a:rPr b="1" lang="en"/>
              <a:t>Old Gods </a:t>
            </a:r>
            <a:r>
              <a:rPr lang="en"/>
              <a:t>-Master</a:t>
            </a: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749925" y="787749"/>
            <a:ext cx="8350424" cy="4171049"/>
          </a:xfrm>
          <a:prstGeom prst="rect">
            <a:avLst/>
          </a:prstGeom>
          <a:noFill/>
          <a:ln>
            <a:noFill/>
          </a:ln>
        </p:spPr>
      </p:pic>
      <p:sp>
        <p:nvSpPr>
          <p:cNvPr id="199" name="Shape 199"/>
          <p:cNvSpPr txBox="1"/>
          <p:nvPr>
            <p:ph type="title"/>
          </p:nvPr>
        </p:nvSpPr>
        <p:spPr>
          <a:xfrm>
            <a:off x="233100" y="111900"/>
            <a:ext cx="8520599" cy="626100"/>
          </a:xfrm>
          <a:prstGeom prst="rect">
            <a:avLst/>
          </a:prstGeom>
        </p:spPr>
        <p:txBody>
          <a:bodyPr anchorCtr="0" anchor="t" bIns="91425" lIns="91425" rIns="91425" tIns="91425">
            <a:noAutofit/>
          </a:bodyPr>
          <a:lstStyle/>
          <a:p>
            <a:pPr lvl="0">
              <a:spcBef>
                <a:spcPts val="0"/>
              </a:spcBef>
              <a:buNone/>
            </a:pPr>
            <a:r>
              <a:rPr lang="en"/>
              <a:t>The Game Plan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id="204" name="Shape 204"/>
          <p:cNvPicPr preferRelativeResize="0"/>
          <p:nvPr/>
        </p:nvPicPr>
        <p:blipFill>
          <a:blip r:embed="rId3">
            <a:alphaModFix/>
          </a:blip>
          <a:stretch>
            <a:fillRect/>
          </a:stretch>
        </p:blipFill>
        <p:spPr>
          <a:xfrm>
            <a:off x="2366575" y="848675"/>
            <a:ext cx="6677950" cy="3992024"/>
          </a:xfrm>
          <a:prstGeom prst="rect">
            <a:avLst/>
          </a:prstGeom>
          <a:noFill/>
          <a:ln cap="flat" cmpd="sng" w="12700">
            <a:solidFill>
              <a:srgbClr val="000000"/>
            </a:solidFill>
            <a:prstDash val="solid"/>
            <a:miter/>
            <a:headEnd len="med" w="med" type="none"/>
            <a:tailEnd len="med" w="med" type="none"/>
          </a:ln>
        </p:spPr>
      </p:pic>
      <p:sp>
        <p:nvSpPr>
          <p:cNvPr id="205" name="Shape 205"/>
          <p:cNvSpPr txBox="1"/>
          <p:nvPr>
            <p:ph type="title"/>
          </p:nvPr>
        </p:nvSpPr>
        <p:spPr>
          <a:xfrm>
            <a:off x="311700" y="124825"/>
            <a:ext cx="8520599" cy="626100"/>
          </a:xfrm>
          <a:prstGeom prst="rect">
            <a:avLst/>
          </a:prstGeom>
        </p:spPr>
        <p:txBody>
          <a:bodyPr anchorCtr="0" anchor="t" bIns="91425" lIns="91425" rIns="91425" tIns="91425">
            <a:noAutofit/>
          </a:bodyPr>
          <a:lstStyle/>
          <a:p>
            <a:pPr lvl="0">
              <a:spcBef>
                <a:spcPts val="0"/>
              </a:spcBef>
              <a:buNone/>
            </a:pPr>
            <a:r>
              <a:rPr lang="en"/>
              <a:t>Project Plan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276150" y="115950"/>
            <a:ext cx="8520599" cy="626100"/>
          </a:xfrm>
          <a:prstGeom prst="rect">
            <a:avLst/>
          </a:prstGeom>
        </p:spPr>
        <p:txBody>
          <a:bodyPr anchorCtr="0" anchor="t" bIns="91425" lIns="91425" rIns="91425" tIns="91425">
            <a:noAutofit/>
          </a:bodyPr>
          <a:lstStyle/>
          <a:p>
            <a:pPr lvl="0">
              <a:spcBef>
                <a:spcPts val="0"/>
              </a:spcBef>
              <a:buNone/>
            </a:pPr>
            <a:r>
              <a:rPr lang="en"/>
              <a:t>ToC	</a:t>
            </a:r>
          </a:p>
        </p:txBody>
      </p:sp>
      <p:sp>
        <p:nvSpPr>
          <p:cNvPr id="66" name="Shape 66"/>
          <p:cNvSpPr txBox="1"/>
          <p:nvPr>
            <p:ph idx="1" type="body"/>
          </p:nvPr>
        </p:nvSpPr>
        <p:spPr>
          <a:xfrm>
            <a:off x="276150" y="742050"/>
            <a:ext cx="3730199" cy="3416400"/>
          </a:xfrm>
          <a:prstGeom prst="rect">
            <a:avLst/>
          </a:prstGeom>
        </p:spPr>
        <p:txBody>
          <a:bodyPr anchorCtr="0" anchor="t" bIns="91425" lIns="91425" rIns="91425" tIns="91425">
            <a:noAutofit/>
          </a:bodyPr>
          <a:lstStyle/>
          <a:p>
            <a:pPr indent="-304800" lvl="0" marL="457200" rtl="0">
              <a:spcBef>
                <a:spcPts val="0"/>
              </a:spcBef>
              <a:buClr>
                <a:srgbClr val="000000"/>
              </a:buClr>
              <a:buSzPct val="100000"/>
              <a:buAutoNum type="arabicPeriod"/>
            </a:pPr>
            <a:r>
              <a:rPr lang="en" sz="1200">
                <a:solidFill>
                  <a:srgbClr val="000000"/>
                </a:solidFill>
              </a:rPr>
              <a:t>Topics</a:t>
            </a:r>
          </a:p>
          <a:p>
            <a:pPr indent="-304800" lvl="0" marL="457200" rtl="0">
              <a:spcBef>
                <a:spcPts val="0"/>
              </a:spcBef>
              <a:buClr>
                <a:srgbClr val="000000"/>
              </a:buClr>
              <a:buSzPct val="100000"/>
              <a:buAutoNum type="arabicPeriod"/>
            </a:pPr>
            <a:r>
              <a:rPr lang="en" sz="1200">
                <a:solidFill>
                  <a:srgbClr val="000000"/>
                </a:solidFill>
              </a:rPr>
              <a:t>Goals</a:t>
            </a:r>
          </a:p>
          <a:p>
            <a:pPr indent="-304800" lvl="0" marL="457200" rtl="0">
              <a:spcBef>
                <a:spcPts val="0"/>
              </a:spcBef>
              <a:buClr>
                <a:srgbClr val="000000"/>
              </a:buClr>
              <a:buSzPct val="100000"/>
              <a:buAutoNum type="arabicPeriod"/>
            </a:pPr>
            <a:r>
              <a:rPr lang="en" sz="1200">
                <a:solidFill>
                  <a:srgbClr val="000000"/>
                </a:solidFill>
              </a:rPr>
              <a:t>Security</a:t>
            </a:r>
          </a:p>
          <a:p>
            <a:pPr indent="-304800" lvl="0" marL="457200" rtl="0">
              <a:spcBef>
                <a:spcPts val="0"/>
              </a:spcBef>
              <a:buClr>
                <a:srgbClr val="000000"/>
              </a:buClr>
              <a:buSzPct val="100000"/>
              <a:buAutoNum type="arabicPeriod"/>
            </a:pPr>
            <a:r>
              <a:rPr lang="en" sz="1200">
                <a:solidFill>
                  <a:srgbClr val="000000"/>
                </a:solidFill>
              </a:rPr>
              <a:t>Blackfox studio Database</a:t>
            </a:r>
          </a:p>
          <a:p>
            <a:pPr indent="-304800" lvl="0" marL="457200" rtl="0">
              <a:spcBef>
                <a:spcPts val="0"/>
              </a:spcBef>
              <a:buClr>
                <a:srgbClr val="000000"/>
              </a:buClr>
              <a:buSzPct val="100000"/>
              <a:buAutoNum type="arabicPeriod"/>
            </a:pPr>
            <a:r>
              <a:rPr lang="en" sz="1200">
                <a:solidFill>
                  <a:srgbClr val="000000"/>
                </a:solidFill>
              </a:rPr>
              <a:t>The Prime Idea</a:t>
            </a:r>
          </a:p>
          <a:p>
            <a:pPr indent="-304800" lvl="0" marL="457200" rtl="0">
              <a:spcBef>
                <a:spcPts val="0"/>
              </a:spcBef>
              <a:buClr>
                <a:srgbClr val="000000"/>
              </a:buClr>
              <a:buSzPct val="100000"/>
              <a:buAutoNum type="arabicPeriod"/>
            </a:pPr>
            <a:r>
              <a:rPr lang="en" sz="1200">
                <a:solidFill>
                  <a:srgbClr val="000000"/>
                </a:solidFill>
              </a:rPr>
              <a:t>Design</a:t>
            </a:r>
          </a:p>
          <a:p>
            <a:pPr indent="-304800" lvl="0" marL="457200" rtl="0">
              <a:spcBef>
                <a:spcPts val="0"/>
              </a:spcBef>
              <a:buClr>
                <a:srgbClr val="000000"/>
              </a:buClr>
              <a:buSzPct val="100000"/>
              <a:buAutoNum type="arabicPeriod"/>
            </a:pPr>
            <a:r>
              <a:rPr lang="en" sz="1200">
                <a:solidFill>
                  <a:srgbClr val="000000"/>
                </a:solidFill>
              </a:rPr>
              <a:t>Technology</a:t>
            </a:r>
          </a:p>
          <a:p>
            <a:pPr indent="-304800" lvl="0" marL="457200" rtl="0">
              <a:spcBef>
                <a:spcPts val="0"/>
              </a:spcBef>
              <a:buClr>
                <a:srgbClr val="000000"/>
              </a:buClr>
              <a:buSzPct val="100000"/>
              <a:buAutoNum type="arabicPeriod"/>
            </a:pPr>
            <a:r>
              <a:rPr lang="en" sz="1200">
                <a:solidFill>
                  <a:srgbClr val="000000"/>
                </a:solidFill>
              </a:rPr>
              <a:t>Business</a:t>
            </a:r>
          </a:p>
          <a:p>
            <a:pPr indent="-304800" lvl="0" marL="457200" rtl="0">
              <a:spcBef>
                <a:spcPts val="0"/>
              </a:spcBef>
              <a:buClr>
                <a:srgbClr val="000000"/>
              </a:buClr>
              <a:buSzPct val="100000"/>
              <a:buAutoNum type="arabicPeriod"/>
            </a:pPr>
            <a:r>
              <a:rPr lang="en" sz="1200">
                <a:solidFill>
                  <a:srgbClr val="000000"/>
                </a:solidFill>
              </a:rPr>
              <a:t>MGS Development System</a:t>
            </a:r>
          </a:p>
          <a:p>
            <a:pPr indent="-304800" lvl="0" marL="457200" rtl="0">
              <a:spcBef>
                <a:spcPts val="0"/>
              </a:spcBef>
              <a:buClr>
                <a:srgbClr val="000000"/>
              </a:buClr>
              <a:buSzPct val="100000"/>
              <a:buAutoNum type="arabicPeriod"/>
            </a:pPr>
            <a:r>
              <a:rPr lang="en" sz="1200">
                <a:solidFill>
                  <a:srgbClr val="000000"/>
                </a:solidFill>
              </a:rPr>
              <a:t>Business Case</a:t>
            </a:r>
          </a:p>
          <a:p>
            <a:pPr indent="-304800" lvl="0" marL="457200" rtl="0">
              <a:spcBef>
                <a:spcPts val="0"/>
              </a:spcBef>
              <a:buClr>
                <a:srgbClr val="000000"/>
              </a:buClr>
              <a:buSzPct val="100000"/>
              <a:buAutoNum type="arabicPeriod"/>
            </a:pPr>
            <a:r>
              <a:rPr lang="en" sz="1200">
                <a:solidFill>
                  <a:srgbClr val="000000"/>
                </a:solidFill>
              </a:rPr>
              <a:t>business objective</a:t>
            </a:r>
          </a:p>
          <a:p>
            <a:pPr indent="-304800" lvl="0" marL="457200">
              <a:spcBef>
                <a:spcPts val="0"/>
              </a:spcBef>
              <a:buClr>
                <a:srgbClr val="000000"/>
              </a:buClr>
              <a:buSzPct val="100000"/>
              <a:buAutoNum type="arabicPeriod"/>
            </a:pPr>
            <a:r>
              <a:rPr lang="en" sz="1200">
                <a:solidFill>
                  <a:srgbClr val="000000"/>
                </a:solidFill>
              </a:rPr>
              <a:t>Game Studio Scope &amp; Requirements</a:t>
            </a:r>
          </a:p>
        </p:txBody>
      </p:sp>
      <p:sp>
        <p:nvSpPr>
          <p:cNvPr id="67" name="Shape 67"/>
          <p:cNvSpPr txBox="1"/>
          <p:nvPr/>
        </p:nvSpPr>
        <p:spPr>
          <a:xfrm>
            <a:off x="3902925" y="812850"/>
            <a:ext cx="2345100" cy="3517800"/>
          </a:xfrm>
          <a:prstGeom prst="rect">
            <a:avLst/>
          </a:prstGeom>
          <a:noFill/>
          <a:ln>
            <a:noFill/>
          </a:ln>
        </p:spPr>
        <p:txBody>
          <a:bodyPr anchorCtr="0" anchor="t" bIns="91425" lIns="91425" rIns="91425" tIns="91425">
            <a:noAutofit/>
          </a:bodyPr>
          <a:lstStyle/>
          <a:p>
            <a:pPr lvl="0" rtl="0">
              <a:spcBef>
                <a:spcPts val="0"/>
              </a:spcBef>
              <a:buNone/>
            </a:pPr>
            <a:r>
              <a:rPr lang="en"/>
              <a:t>13. Game studio </a:t>
            </a:r>
          </a:p>
          <a:p>
            <a:pPr lvl="0" rtl="0">
              <a:spcBef>
                <a:spcPts val="0"/>
              </a:spcBef>
              <a:buNone/>
            </a:pPr>
            <a:r>
              <a:rPr lang="en"/>
              <a:t>14. Production Plan</a:t>
            </a:r>
          </a:p>
          <a:p>
            <a:pPr lvl="0" rtl="0">
              <a:spcBef>
                <a:spcPts val="0"/>
              </a:spcBef>
              <a:buNone/>
            </a:pPr>
            <a:r>
              <a:rPr lang="en"/>
              <a:t>15. The Game Plan</a:t>
            </a:r>
          </a:p>
          <a:p>
            <a:pPr lvl="0" rtl="0">
              <a:spcBef>
                <a:spcPts val="0"/>
              </a:spcBef>
              <a:buNone/>
            </a:pPr>
            <a:r>
              <a:rPr lang="en"/>
              <a:t>16. Project Plan</a:t>
            </a:r>
          </a:p>
          <a:p>
            <a:pPr lvl="0" rtl="0">
              <a:spcBef>
                <a:spcPts val="0"/>
              </a:spcBef>
              <a:buNone/>
            </a:pPr>
            <a:r>
              <a:rPr lang="en"/>
              <a:t>17. First game wonderland</a:t>
            </a:r>
          </a:p>
          <a:p>
            <a:pPr lvl="0" rtl="0">
              <a:spcBef>
                <a:spcPts val="0"/>
              </a:spcBef>
              <a:buNone/>
            </a:pPr>
            <a:r>
              <a:rPr lang="en"/>
              <a:t>18. First action</a:t>
            </a:r>
          </a:p>
          <a:p>
            <a:pPr lvl="0" rtl="0">
              <a:spcBef>
                <a:spcPts val="0"/>
              </a:spcBef>
              <a:buNone/>
            </a:pPr>
            <a:r>
              <a:rPr lang="en"/>
              <a:t>19. First Storyboard</a:t>
            </a:r>
          </a:p>
          <a:p>
            <a:pPr lvl="0" rtl="0">
              <a:spcBef>
                <a:spcPts val="0"/>
              </a:spcBef>
              <a:buNone/>
            </a:pPr>
            <a:r>
              <a:rPr lang="en"/>
              <a:t>20. First Level</a:t>
            </a:r>
          </a:p>
          <a:p>
            <a:pPr lvl="0" rtl="0">
              <a:spcBef>
                <a:spcPts val="0"/>
              </a:spcBef>
              <a:buNone/>
            </a:pPr>
            <a:r>
              <a:rPr lang="en"/>
              <a:t>21. First Frame </a:t>
            </a:r>
          </a:p>
          <a:p>
            <a:pPr lvl="0" rtl="0">
              <a:spcBef>
                <a:spcPts val="0"/>
              </a:spcBef>
              <a:buNone/>
            </a:pPr>
            <a:r>
              <a:rPr lang="en"/>
              <a:t>22. First Actor</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391350"/>
            <a:ext cx="8520599" cy="626100"/>
          </a:xfrm>
          <a:prstGeom prst="rect">
            <a:avLst/>
          </a:prstGeom>
        </p:spPr>
        <p:txBody>
          <a:bodyPr anchorCtr="0" anchor="t" bIns="91425" lIns="91425" rIns="91425" tIns="91425">
            <a:noAutofit/>
          </a:bodyPr>
          <a:lstStyle/>
          <a:p>
            <a:pPr lvl="0">
              <a:lnSpc>
                <a:spcPct val="115000"/>
              </a:lnSpc>
              <a:spcBef>
                <a:spcPts val="0"/>
              </a:spcBef>
              <a:buNone/>
            </a:pPr>
            <a:r>
              <a:rPr lang="en" sz="1100" u="sng">
                <a:solidFill>
                  <a:srgbClr val="1155CC"/>
                </a:solidFill>
                <a:latin typeface="Arial"/>
                <a:ea typeface="Arial"/>
                <a:cs typeface="Arial"/>
                <a:sym typeface="Arial"/>
                <a:hlinkClick r:id="rId3"/>
              </a:rPr>
              <a:t>BackFox Corporate</a:t>
            </a:r>
            <a:r>
              <a:rPr lang="en" sz="1100">
                <a:solidFill>
                  <a:srgbClr val="000000"/>
                </a:solidFill>
                <a:latin typeface="Arial"/>
                <a:ea typeface="Arial"/>
                <a:cs typeface="Arial"/>
                <a:sym typeface="Arial"/>
              </a:rPr>
              <a:t> training </a:t>
            </a:r>
          </a:p>
        </p:txBody>
      </p:sp>
      <p:sp>
        <p:nvSpPr>
          <p:cNvPr id="211" name="Shape 21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12" name="Shape 212"/>
          <p:cNvPicPr preferRelativeResize="0"/>
          <p:nvPr/>
        </p:nvPicPr>
        <p:blipFill>
          <a:blip r:embed="rId4">
            <a:alphaModFix/>
          </a:blip>
          <a:stretch>
            <a:fillRect/>
          </a:stretch>
        </p:blipFill>
        <p:spPr>
          <a:xfrm>
            <a:off x="1492200" y="792150"/>
            <a:ext cx="7571550" cy="4258999"/>
          </a:xfrm>
          <a:prstGeom prst="rect">
            <a:avLst/>
          </a:prstGeom>
          <a:noFill/>
          <a:ln cap="flat" cmpd="sng" w="12700">
            <a:solidFill>
              <a:srgbClr val="000000"/>
            </a:solidFill>
            <a:prstDash val="solid"/>
            <a:miter/>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205075" y="160375"/>
            <a:ext cx="8520599" cy="626100"/>
          </a:xfrm>
          <a:prstGeom prst="rect">
            <a:avLst/>
          </a:prstGeom>
        </p:spPr>
        <p:txBody>
          <a:bodyPr anchorCtr="0" anchor="t" bIns="91425" lIns="91425" rIns="91425" tIns="91425">
            <a:noAutofit/>
          </a:bodyPr>
          <a:lstStyle/>
          <a:p>
            <a:pPr lvl="0" rtl="0">
              <a:spcBef>
                <a:spcPts val="0"/>
              </a:spcBef>
              <a:buNone/>
            </a:pPr>
            <a:r>
              <a:rPr lang="en"/>
              <a:t>First game: Wonderland</a:t>
            </a:r>
          </a:p>
        </p:txBody>
      </p:sp>
      <p:sp>
        <p:nvSpPr>
          <p:cNvPr id="218" name="Shape 218"/>
          <p:cNvSpPr txBox="1"/>
          <p:nvPr>
            <p:ph idx="1" type="body"/>
          </p:nvPr>
        </p:nvSpPr>
        <p:spPr>
          <a:xfrm>
            <a:off x="285050" y="786475"/>
            <a:ext cx="3170700" cy="3416400"/>
          </a:xfrm>
          <a:prstGeom prst="rect">
            <a:avLst/>
          </a:prstGeom>
        </p:spPr>
        <p:txBody>
          <a:bodyPr anchorCtr="0" anchor="t" bIns="91425" lIns="91425" rIns="91425" tIns="91425">
            <a:noAutofit/>
          </a:bodyPr>
          <a:lstStyle/>
          <a:p>
            <a:pPr lvl="0" rtl="0">
              <a:spcBef>
                <a:spcPts val="0"/>
              </a:spcBef>
              <a:buNone/>
            </a:pPr>
            <a:r>
              <a:rPr lang="en" sz="1400"/>
              <a:t>The universe is built on stories. this land of wonder is built on ideas.</a:t>
            </a:r>
          </a:p>
          <a:p>
            <a:pPr lvl="0" rtl="0">
              <a:spcBef>
                <a:spcPts val="0"/>
              </a:spcBef>
              <a:buNone/>
            </a:pPr>
            <a:r>
              <a:rPr lang="en"/>
              <a:t>Game Mechanic</a:t>
            </a:r>
          </a:p>
          <a:p>
            <a:pPr lvl="0" rtl="0">
              <a:spcBef>
                <a:spcPts val="0"/>
              </a:spcBef>
              <a:buNone/>
            </a:pPr>
            <a:r>
              <a:rPr lang="en" sz="1400"/>
              <a:t>You learn to create a new toon as a character. now you can create a piece of armor like you can your toon. your armor is a living character. </a:t>
            </a:r>
          </a:p>
          <a:p>
            <a:pPr lvl="0" rtl="0">
              <a:spcBef>
                <a:spcPts val="0"/>
              </a:spcBef>
              <a:buNone/>
            </a:pPr>
            <a:r>
              <a:rPr lang="en" sz="1400"/>
              <a:t>The Story of your aromr is the story of a work of art.. its design is your joruoirny…. have fun...learn how to be great… let nothing ever block your imagination. </a:t>
            </a:r>
            <a:br>
              <a:rPr lang="en" sz="1400"/>
            </a:br>
          </a:p>
          <a:p>
            <a:pPr lvl="0" rtl="0">
              <a:spcBef>
                <a:spcPts val="0"/>
              </a:spcBef>
              <a:buNone/>
            </a:pPr>
            <a:r>
              <a:t/>
            </a:r>
            <a:endParaRPr sz="1400"/>
          </a:p>
        </p:txBody>
      </p:sp>
      <p:pic>
        <p:nvPicPr>
          <p:cNvPr id="219" name="Shape 219"/>
          <p:cNvPicPr preferRelativeResize="0"/>
          <p:nvPr/>
        </p:nvPicPr>
        <p:blipFill>
          <a:blip r:embed="rId3">
            <a:alphaModFix/>
          </a:blip>
          <a:stretch>
            <a:fillRect/>
          </a:stretch>
        </p:blipFill>
        <p:spPr>
          <a:xfrm>
            <a:off x="4204600" y="786475"/>
            <a:ext cx="4627700" cy="2752100"/>
          </a:xfrm>
          <a:prstGeom prst="rect">
            <a:avLst/>
          </a:prstGeom>
          <a:noFill/>
          <a:ln>
            <a:noFill/>
          </a:ln>
        </p:spPr>
      </p:pic>
      <p:sp>
        <p:nvSpPr>
          <p:cNvPr id="220" name="Shape 220"/>
          <p:cNvSpPr txBox="1"/>
          <p:nvPr/>
        </p:nvSpPr>
        <p:spPr>
          <a:xfrm>
            <a:off x="3846625" y="3572050"/>
            <a:ext cx="5170199" cy="1448099"/>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First game: Wonderland</a:t>
            </a:r>
          </a:p>
        </p:txBody>
      </p:sp>
      <p:sp>
        <p:nvSpPr>
          <p:cNvPr id="226" name="Shape 22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Actions example 1 | </a:t>
            </a:r>
            <a:r>
              <a:rPr b="1" lang="en"/>
              <a:t>The Mask of Design</a:t>
            </a:r>
          </a:p>
          <a:p>
            <a:pPr lvl="0" rtl="0">
              <a:lnSpc>
                <a:spcPct val="100000"/>
              </a:lnSpc>
              <a:spcBef>
                <a:spcPts val="0"/>
              </a:spcBef>
              <a:buNone/>
            </a:pPr>
            <a:r>
              <a:rPr lang="en"/>
              <a:t>overview</a:t>
            </a:r>
          </a:p>
          <a:p>
            <a:pPr lvl="0" rtl="0">
              <a:lnSpc>
                <a:spcPct val="100000"/>
              </a:lnSpc>
              <a:spcBef>
                <a:spcPts val="0"/>
              </a:spcBef>
              <a:spcAft>
                <a:spcPts val="0"/>
              </a:spcAft>
              <a:buNone/>
            </a:pPr>
            <a:r>
              <a:rPr lang="en" sz="900"/>
              <a:t>you have been invited to a masked ball. </a:t>
            </a:r>
          </a:p>
          <a:p>
            <a:pPr lvl="0" rtl="0">
              <a:lnSpc>
                <a:spcPct val="100000"/>
              </a:lnSpc>
              <a:spcBef>
                <a:spcPts val="0"/>
              </a:spcBef>
              <a:spcAft>
                <a:spcPts val="0"/>
              </a:spcAft>
              <a:buNone/>
            </a:pPr>
            <a:r>
              <a:rPr lang="en" sz="900"/>
              <a:t>the mad hatter is unveiling his new wonderful idea.</a:t>
            </a:r>
          </a:p>
          <a:p>
            <a:pPr lvl="0" rtl="0">
              <a:lnSpc>
                <a:spcPct val="100000"/>
              </a:lnSpc>
              <a:spcBef>
                <a:spcPts val="0"/>
              </a:spcBef>
              <a:spcAft>
                <a:spcPts val="0"/>
              </a:spcAft>
              <a:buNone/>
            </a:pPr>
            <a:r>
              <a:t/>
            </a:r>
            <a:endParaRPr sz="700"/>
          </a:p>
          <a:p>
            <a:pPr lvl="0" rtl="0">
              <a:lnSpc>
                <a:spcPct val="100000"/>
              </a:lnSpc>
              <a:spcBef>
                <a:spcPts val="0"/>
              </a:spcBef>
              <a:spcAft>
                <a:spcPts val="0"/>
              </a:spcAft>
              <a:buNone/>
            </a:pPr>
            <a:r>
              <a:t/>
            </a:r>
            <a:endParaRPr sz="700"/>
          </a:p>
          <a:p>
            <a:pPr lvl="0" rtl="0">
              <a:spcBef>
                <a:spcPts val="0"/>
              </a:spcBef>
              <a:buNone/>
            </a:pPr>
            <a:r>
              <a:rPr lang="en"/>
              <a:t>Quest Chain 1</a:t>
            </a:r>
          </a:p>
          <a:p>
            <a:pPr indent="-228600" lvl="0" marL="457200" rtl="0">
              <a:spcBef>
                <a:spcPts val="0"/>
              </a:spcBef>
              <a:buAutoNum type="arabicPeriod"/>
            </a:pPr>
            <a:r>
              <a:rPr lang="en"/>
              <a:t>You must build your mask for the party</a:t>
            </a:r>
          </a:p>
          <a:p>
            <a:pPr indent="-228600" lvl="0" marL="457200" rtl="0">
              <a:spcBef>
                <a:spcPts val="0"/>
              </a:spcBef>
              <a:buAutoNum type="arabicPeriod"/>
            </a:pPr>
            <a:r>
              <a:rPr lang="en"/>
              <a:t>you must learn the process to design a mask.</a:t>
            </a:r>
          </a:p>
          <a:p>
            <a:pPr indent="-228600" lvl="0" marL="457200" rtl="0">
              <a:spcBef>
                <a:spcPts val="0"/>
              </a:spcBef>
              <a:buAutoNum type="arabicPeriod"/>
            </a:pPr>
            <a:r>
              <a:rPr lang="en"/>
              <a:t>you must gain the skill by practicing the crafting process and being guided to websites by NPC’s</a:t>
            </a:r>
          </a:p>
          <a:p>
            <a:pPr indent="-228600" lvl="0" marL="457200">
              <a:spcBef>
                <a:spcPts val="0"/>
              </a:spcBef>
              <a:buAutoNum type="arabicPeriod"/>
            </a:pPr>
            <a:r>
              <a:rPr lang="en"/>
              <a:t>Your profile will be placed on a board and your Techniques will be Sharing and gain Likes</a:t>
            </a:r>
          </a:p>
        </p:txBody>
      </p:sp>
      <p:pic>
        <p:nvPicPr>
          <p:cNvPr id="227" name="Shape 227"/>
          <p:cNvPicPr preferRelativeResize="0"/>
          <p:nvPr/>
        </p:nvPicPr>
        <p:blipFill>
          <a:blip r:embed="rId3">
            <a:alphaModFix/>
          </a:blip>
          <a:stretch>
            <a:fillRect/>
          </a:stretch>
        </p:blipFill>
        <p:spPr>
          <a:xfrm>
            <a:off x="5261424" y="743825"/>
            <a:ext cx="3443874" cy="2048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635001" y="2108887"/>
            <a:ext cx="1730674" cy="2034913"/>
          </a:xfrm>
          <a:prstGeom prst="rect">
            <a:avLst/>
          </a:prstGeom>
          <a:noFill/>
          <a:ln>
            <a:noFill/>
          </a:ln>
        </p:spPr>
      </p:pic>
      <p:sp>
        <p:nvSpPr>
          <p:cNvPr id="233" name="Shape 233"/>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First game: Wonderland</a:t>
            </a:r>
          </a:p>
        </p:txBody>
      </p:sp>
      <p:sp>
        <p:nvSpPr>
          <p:cNvPr id="234" name="Shape 234"/>
          <p:cNvSpPr txBox="1"/>
          <p:nvPr>
            <p:ph idx="1" type="body"/>
          </p:nvPr>
        </p:nvSpPr>
        <p:spPr>
          <a:xfrm>
            <a:off x="311700" y="1152475"/>
            <a:ext cx="2708699" cy="3416400"/>
          </a:xfrm>
          <a:prstGeom prst="rect">
            <a:avLst/>
          </a:prstGeom>
        </p:spPr>
        <p:txBody>
          <a:bodyPr anchorCtr="0" anchor="t" bIns="91425" lIns="91425" rIns="91425" tIns="91425">
            <a:noAutofit/>
          </a:bodyPr>
          <a:lstStyle/>
          <a:p>
            <a:pPr lvl="0" rtl="0">
              <a:spcBef>
                <a:spcPts val="0"/>
              </a:spcBef>
              <a:buNone/>
            </a:pPr>
            <a:r>
              <a:rPr lang="en"/>
              <a:t>First Character</a:t>
            </a:r>
          </a:p>
          <a:p>
            <a:pPr indent="457200" lvl="0" rtl="0">
              <a:spcBef>
                <a:spcPts val="0"/>
              </a:spcBef>
              <a:buNone/>
            </a:pPr>
            <a:r>
              <a:rPr lang="en"/>
              <a:t>The Mad Hatter</a:t>
            </a:r>
          </a:p>
          <a:p>
            <a:pPr lvl="0">
              <a:spcBef>
                <a:spcPts val="0"/>
              </a:spcBef>
              <a:buNone/>
            </a:pPr>
            <a:r>
              <a:t/>
            </a:r>
            <a:endParaRPr/>
          </a:p>
        </p:txBody>
      </p:sp>
      <p:pic>
        <p:nvPicPr>
          <p:cNvPr id="235" name="Shape 235"/>
          <p:cNvPicPr preferRelativeResize="0"/>
          <p:nvPr/>
        </p:nvPicPr>
        <p:blipFill>
          <a:blip r:embed="rId4">
            <a:alphaModFix/>
          </a:blip>
          <a:stretch>
            <a:fillRect/>
          </a:stretch>
        </p:blipFill>
        <p:spPr>
          <a:xfrm>
            <a:off x="5217620" y="94620"/>
            <a:ext cx="2509724" cy="4954266"/>
          </a:xfrm>
          <a:prstGeom prst="rect">
            <a:avLst/>
          </a:prstGeom>
          <a:noFill/>
          <a:ln>
            <a:noFill/>
          </a:ln>
        </p:spPr>
      </p:pic>
      <p:pic>
        <p:nvPicPr>
          <p:cNvPr id="236" name="Shape 236"/>
          <p:cNvPicPr preferRelativeResize="0"/>
          <p:nvPr/>
        </p:nvPicPr>
        <p:blipFill>
          <a:blip r:embed="rId5">
            <a:alphaModFix/>
          </a:blip>
          <a:stretch>
            <a:fillRect/>
          </a:stretch>
        </p:blipFill>
        <p:spPr>
          <a:xfrm>
            <a:off x="3948920" y="1171671"/>
            <a:ext cx="3535612" cy="2800168"/>
          </a:xfrm>
          <a:prstGeom prst="rect">
            <a:avLst/>
          </a:prstGeom>
          <a:noFill/>
          <a:ln>
            <a:noFill/>
          </a:ln>
        </p:spPr>
      </p:pic>
      <p:pic>
        <p:nvPicPr>
          <p:cNvPr id="237" name="Shape 237"/>
          <p:cNvPicPr preferRelativeResize="0"/>
          <p:nvPr/>
        </p:nvPicPr>
        <p:blipFill>
          <a:blip r:embed="rId6">
            <a:alphaModFix/>
          </a:blip>
          <a:stretch>
            <a:fillRect/>
          </a:stretch>
        </p:blipFill>
        <p:spPr>
          <a:xfrm>
            <a:off x="4249320" y="1783425"/>
            <a:ext cx="3122999" cy="1903699"/>
          </a:xfrm>
          <a:prstGeom prst="rect">
            <a:avLst/>
          </a:prstGeom>
          <a:noFill/>
          <a:ln>
            <a:noFill/>
          </a:ln>
        </p:spPr>
      </p:pic>
      <p:pic>
        <p:nvPicPr>
          <p:cNvPr id="238" name="Shape 238"/>
          <p:cNvPicPr preferRelativeResize="0"/>
          <p:nvPr/>
        </p:nvPicPr>
        <p:blipFill>
          <a:blip r:embed="rId7">
            <a:alphaModFix/>
          </a:blip>
          <a:stretch>
            <a:fillRect/>
          </a:stretch>
        </p:blipFill>
        <p:spPr>
          <a:xfrm>
            <a:off x="3604650" y="1883450"/>
            <a:ext cx="2035858" cy="2800174"/>
          </a:xfrm>
          <a:prstGeom prst="rect">
            <a:avLst/>
          </a:prstGeom>
          <a:noFill/>
          <a:ln>
            <a:noFill/>
          </a:ln>
        </p:spPr>
      </p:pic>
      <p:pic>
        <p:nvPicPr>
          <p:cNvPr id="239" name="Shape 239"/>
          <p:cNvPicPr preferRelativeResize="0"/>
          <p:nvPr/>
        </p:nvPicPr>
        <p:blipFill>
          <a:blip r:embed="rId8">
            <a:alphaModFix/>
          </a:blip>
          <a:stretch>
            <a:fillRect/>
          </a:stretch>
        </p:blipFill>
        <p:spPr>
          <a:xfrm>
            <a:off x="178448" y="3203550"/>
            <a:ext cx="1033500" cy="1161027"/>
          </a:xfrm>
          <a:prstGeom prst="rect">
            <a:avLst/>
          </a:prstGeom>
          <a:noFill/>
          <a:ln>
            <a:noFill/>
          </a:ln>
        </p:spPr>
      </p:pic>
      <p:pic>
        <p:nvPicPr>
          <p:cNvPr id="240" name="Shape 240"/>
          <p:cNvPicPr preferRelativeResize="0"/>
          <p:nvPr/>
        </p:nvPicPr>
        <p:blipFill>
          <a:blip r:embed="rId9">
            <a:alphaModFix/>
          </a:blip>
          <a:stretch>
            <a:fillRect/>
          </a:stretch>
        </p:blipFill>
        <p:spPr>
          <a:xfrm>
            <a:off x="1739609" y="-234700"/>
            <a:ext cx="2509725" cy="4243281"/>
          </a:xfrm>
          <a:prstGeom prst="rect">
            <a:avLst/>
          </a:prstGeom>
          <a:noFill/>
          <a:ln>
            <a:noFill/>
          </a:ln>
        </p:spPr>
      </p:pic>
      <p:pic>
        <p:nvPicPr>
          <p:cNvPr id="241" name="Shape 241"/>
          <p:cNvPicPr preferRelativeResize="0"/>
          <p:nvPr/>
        </p:nvPicPr>
        <p:blipFill>
          <a:blip r:embed="rId10">
            <a:alphaModFix/>
          </a:blip>
          <a:stretch>
            <a:fillRect/>
          </a:stretch>
        </p:blipFill>
        <p:spPr>
          <a:xfrm>
            <a:off x="6963890" y="1632500"/>
            <a:ext cx="1921712" cy="34163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34325" y="196275"/>
            <a:ext cx="8520599" cy="626100"/>
          </a:xfrm>
          <a:prstGeom prst="rect">
            <a:avLst/>
          </a:prstGeom>
        </p:spPr>
        <p:txBody>
          <a:bodyPr anchorCtr="0" anchor="t" bIns="91425" lIns="91425" rIns="91425" tIns="91425">
            <a:noAutofit/>
          </a:bodyPr>
          <a:lstStyle/>
          <a:p>
            <a:pPr lvl="0" rtl="0">
              <a:spcBef>
                <a:spcPts val="0"/>
              </a:spcBef>
              <a:buNone/>
            </a:pPr>
            <a:r>
              <a:rPr lang="en"/>
              <a:t>First game: Wonderland</a:t>
            </a:r>
          </a:p>
          <a:p>
            <a:pPr lvl="0">
              <a:spcBef>
                <a:spcPts val="0"/>
              </a:spcBef>
              <a:buNone/>
            </a:pPr>
            <a:r>
              <a:t/>
            </a:r>
            <a:endParaRPr/>
          </a:p>
        </p:txBody>
      </p:sp>
      <p:sp>
        <p:nvSpPr>
          <p:cNvPr id="247" name="Shape 247"/>
          <p:cNvSpPr txBox="1"/>
          <p:nvPr>
            <p:ph idx="1" type="body"/>
          </p:nvPr>
        </p:nvSpPr>
        <p:spPr>
          <a:xfrm>
            <a:off x="293250" y="1264625"/>
            <a:ext cx="2930699" cy="3416400"/>
          </a:xfrm>
          <a:prstGeom prst="rect">
            <a:avLst/>
          </a:prstGeom>
        </p:spPr>
        <p:txBody>
          <a:bodyPr anchorCtr="0" anchor="t" bIns="91425" lIns="91425" rIns="91425" tIns="91425">
            <a:noAutofit/>
          </a:bodyPr>
          <a:lstStyle/>
          <a:p>
            <a:pPr lvl="0" rtl="0">
              <a:lnSpc>
                <a:spcPct val="100000"/>
              </a:lnSpc>
              <a:spcBef>
                <a:spcPts val="0"/>
              </a:spcBef>
              <a:buNone/>
            </a:pPr>
            <a:br>
              <a:rPr lang="en"/>
            </a:br>
            <a:r>
              <a:rPr lang="en"/>
              <a:t>overview</a:t>
            </a:r>
          </a:p>
          <a:p>
            <a:pPr lvl="0" rtl="0">
              <a:spcBef>
                <a:spcPts val="0"/>
              </a:spcBef>
              <a:buNone/>
            </a:pPr>
            <a:r>
              <a:rPr lang="en" sz="1000"/>
              <a:t>Same as the mask but this time the cat wishes to speak to the user..breaking the fourth wall. to do this the cat wants to create a way to market wonderland idea to the user.  he will obviously use the internet. because the internet love cats! each complete assignment will post and add value to cat content on the internet. this content will be presented in a way to increase seo marketing and view views for all gaming studio content. </a:t>
            </a:r>
          </a:p>
          <a:p>
            <a:pPr lvl="0" rtl="0">
              <a:spcBef>
                <a:spcPts val="0"/>
              </a:spcBef>
              <a:buNone/>
            </a:pPr>
            <a:r>
              <a:rPr lang="en" sz="1000"/>
              <a:t>you must build a website to advertise one of your ideas to all users from wonderland.</a:t>
            </a:r>
          </a:p>
          <a:p>
            <a:pPr lvl="0">
              <a:spcBef>
                <a:spcPts val="0"/>
              </a:spcBef>
              <a:buNone/>
            </a:pPr>
            <a:r>
              <a:t/>
            </a:r>
            <a:endParaRPr sz="1200"/>
          </a:p>
        </p:txBody>
      </p:sp>
      <p:sp>
        <p:nvSpPr>
          <p:cNvPr id="248" name="Shape 248"/>
          <p:cNvSpPr txBox="1"/>
          <p:nvPr/>
        </p:nvSpPr>
        <p:spPr>
          <a:xfrm>
            <a:off x="3313650" y="2126300"/>
            <a:ext cx="5232299" cy="2451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Lato"/>
                <a:ea typeface="Lato"/>
                <a:cs typeface="Lato"/>
                <a:sym typeface="Lato"/>
              </a:rPr>
              <a:t>Quest Chain 1</a:t>
            </a:r>
          </a:p>
          <a:p>
            <a:pPr indent="-304800" lvl="0" marL="457200" rtl="0">
              <a:lnSpc>
                <a:spcPct val="115000"/>
              </a:lnSpc>
              <a:spcBef>
                <a:spcPts val="0"/>
              </a:spcBef>
              <a:spcAft>
                <a:spcPts val="1600"/>
              </a:spcAft>
              <a:buClr>
                <a:schemeClr val="dk2"/>
              </a:buClr>
              <a:buSzPct val="100000"/>
              <a:buFont typeface="Lato"/>
              <a:buAutoNum type="arabicPeriod"/>
            </a:pPr>
            <a:r>
              <a:rPr lang="en" sz="1200">
                <a:solidFill>
                  <a:schemeClr val="dk2"/>
                </a:solidFill>
                <a:latin typeface="Lato"/>
                <a:ea typeface="Lato"/>
                <a:cs typeface="Lato"/>
                <a:sym typeface="Lato"/>
              </a:rPr>
              <a:t>You must build your website for the cat's idea of breaking the 4th wall and talking with the user...</a:t>
            </a:r>
          </a:p>
          <a:p>
            <a:pPr indent="-304800" lvl="0" marL="457200" rtl="0">
              <a:lnSpc>
                <a:spcPct val="115000"/>
              </a:lnSpc>
              <a:spcBef>
                <a:spcPts val="0"/>
              </a:spcBef>
              <a:spcAft>
                <a:spcPts val="1600"/>
              </a:spcAft>
              <a:buClr>
                <a:schemeClr val="dk2"/>
              </a:buClr>
              <a:buSzPct val="100000"/>
              <a:buFont typeface="Lato"/>
              <a:buAutoNum type="arabicPeriod"/>
            </a:pPr>
            <a:r>
              <a:rPr lang="en" sz="1200">
                <a:solidFill>
                  <a:schemeClr val="dk2"/>
                </a:solidFill>
                <a:latin typeface="Lato"/>
                <a:ea typeface="Lato"/>
                <a:cs typeface="Lato"/>
                <a:sym typeface="Lato"/>
              </a:rPr>
              <a:t>you must learn the process to design a mask.</a:t>
            </a:r>
          </a:p>
          <a:p>
            <a:pPr indent="-304800" lvl="0" marL="457200" rtl="0">
              <a:lnSpc>
                <a:spcPct val="115000"/>
              </a:lnSpc>
              <a:spcBef>
                <a:spcPts val="0"/>
              </a:spcBef>
              <a:spcAft>
                <a:spcPts val="1600"/>
              </a:spcAft>
              <a:buClr>
                <a:schemeClr val="dk2"/>
              </a:buClr>
              <a:buSzPct val="100000"/>
              <a:buFont typeface="Lato"/>
              <a:buAutoNum type="arabicPeriod"/>
            </a:pPr>
            <a:r>
              <a:rPr lang="en" sz="1200">
                <a:solidFill>
                  <a:schemeClr val="dk2"/>
                </a:solidFill>
                <a:latin typeface="Lato"/>
                <a:ea typeface="Lato"/>
                <a:cs typeface="Lato"/>
                <a:sym typeface="Lato"/>
              </a:rPr>
              <a:t>you must gain the skill by practicing the crafting process and being guided to websites by NPC’s</a:t>
            </a:r>
          </a:p>
          <a:p>
            <a:pPr indent="-304800" lvl="0" marL="457200" rtl="0">
              <a:lnSpc>
                <a:spcPct val="115000"/>
              </a:lnSpc>
              <a:spcBef>
                <a:spcPts val="0"/>
              </a:spcBef>
              <a:spcAft>
                <a:spcPts val="1600"/>
              </a:spcAft>
              <a:buClr>
                <a:schemeClr val="dk2"/>
              </a:buClr>
              <a:buSzPct val="100000"/>
              <a:buFont typeface="Lato"/>
              <a:buAutoNum type="arabicPeriod"/>
            </a:pPr>
            <a:r>
              <a:rPr lang="en" sz="1200">
                <a:solidFill>
                  <a:schemeClr val="dk2"/>
                </a:solidFill>
                <a:latin typeface="Lato"/>
                <a:ea typeface="Lato"/>
                <a:cs typeface="Lato"/>
                <a:sym typeface="Lato"/>
              </a:rPr>
              <a:t>Your profile will be placed on a board and your Techniques will be Sharing and gain Likes</a:t>
            </a:r>
          </a:p>
          <a:p>
            <a:pPr lvl="0">
              <a:spcBef>
                <a:spcPts val="0"/>
              </a:spcBef>
              <a:buNone/>
            </a:pPr>
            <a:r>
              <a:t/>
            </a:r>
            <a:endParaRPr/>
          </a:p>
        </p:txBody>
      </p:sp>
      <p:pic>
        <p:nvPicPr>
          <p:cNvPr id="249" name="Shape 249"/>
          <p:cNvPicPr preferRelativeResize="0"/>
          <p:nvPr/>
        </p:nvPicPr>
        <p:blipFill>
          <a:blip r:embed="rId3">
            <a:alphaModFix/>
          </a:blip>
          <a:stretch>
            <a:fillRect/>
          </a:stretch>
        </p:blipFill>
        <p:spPr>
          <a:xfrm>
            <a:off x="5007475" y="160798"/>
            <a:ext cx="3969924" cy="2360900"/>
          </a:xfrm>
          <a:prstGeom prst="rect">
            <a:avLst/>
          </a:prstGeom>
          <a:noFill/>
          <a:ln>
            <a:noFill/>
          </a:ln>
        </p:spPr>
      </p:pic>
      <p:sp>
        <p:nvSpPr>
          <p:cNvPr id="250" name="Shape 250"/>
          <p:cNvSpPr txBox="1"/>
          <p:nvPr/>
        </p:nvSpPr>
        <p:spPr>
          <a:xfrm>
            <a:off x="293250" y="950625"/>
            <a:ext cx="4086300" cy="6840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sz="1800">
                <a:solidFill>
                  <a:schemeClr val="dk2"/>
                </a:solidFill>
                <a:latin typeface="Lato"/>
                <a:ea typeface="Lato"/>
                <a:cs typeface="Lato"/>
                <a:sym typeface="Lato"/>
              </a:rPr>
              <a:t>Actions example 2 | </a:t>
            </a:r>
            <a:r>
              <a:rPr b="1" lang="en" sz="1800">
                <a:solidFill>
                  <a:schemeClr val="dk2"/>
                </a:solidFill>
                <a:latin typeface="Lato"/>
                <a:ea typeface="Lato"/>
                <a:cs typeface="Lato"/>
                <a:sym typeface="Lato"/>
              </a:rPr>
              <a:t>Cat Net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Storyboard</a:t>
            </a:r>
          </a:p>
        </p:txBody>
      </p:sp>
      <p:sp>
        <p:nvSpPr>
          <p:cNvPr id="256" name="Shape 25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57" name="Shape 257"/>
          <p:cNvPicPr preferRelativeResize="0"/>
          <p:nvPr/>
        </p:nvPicPr>
        <p:blipFill>
          <a:blip r:embed="rId3">
            <a:alphaModFix/>
          </a:blip>
          <a:stretch>
            <a:fillRect/>
          </a:stretch>
        </p:blipFill>
        <p:spPr>
          <a:xfrm>
            <a:off x="311700" y="1017450"/>
            <a:ext cx="8101575" cy="4042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1</a:t>
            </a:r>
          </a:p>
        </p:txBody>
      </p:sp>
      <p:sp>
        <p:nvSpPr>
          <p:cNvPr id="263" name="Shape 26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Alice sits on a riverbank on a warm summer day, drowsily reading over her sister’s shoulder, when she catches sight of a White Rabbit in a waistcoat running by her. The White Rabbit pulls out a pocket watch, exclaims that he is late, and pops down a rabbit hole. Alice follows the White Rabbit down the hole and comes upon a great hallway lined with doors. She finds a small door that she opens using a key she discovers on a nearby table. Through the door, she sees a beautiful garden, and Alice begins to cry when she realizes she cannot fit through the door. She finds a bottle marked “DRINK ME” and downs the contents. She shrinks down to the right size to enter the door but cannot enter since she has left the key on the tabletop above her head. Alice discovers a cake marked “EAT ME” which causes her to grow to an inordinately large height. Still unable to enter the garden, Alice begins to cry again, and her giant tears form a pool at her feet. As she cries, Alice shrinks and falls into the pool of tears. The pool of tears becomes a sea, and as she treads water she meets a Mouse. The Mouse accompanies Alice to shore, where a number of animals stand gathered on a bank. After a “Caucus Race,” Alice scares the animals away with tales of her cat, Dinah, and finds herself alone again.</a:t>
            </a:r>
          </a:p>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t/>
            </a:r>
            <a:endParaRPr/>
          </a:p>
        </p:txBody>
      </p:sp>
      <p:sp>
        <p:nvSpPr>
          <p:cNvPr id="269" name="Shape 26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70" name="Shape 270"/>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271" name="Shape 271"/>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72" name="Shape 272"/>
          <p:cNvPicPr preferRelativeResize="0"/>
          <p:nvPr/>
        </p:nvPicPr>
        <p:blipFill>
          <a:blip r:embed="rId4">
            <a:alphaModFix/>
          </a:blip>
          <a:stretch>
            <a:fillRect/>
          </a:stretch>
        </p:blipFill>
        <p:spPr>
          <a:xfrm>
            <a:off x="4153986" y="2369925"/>
            <a:ext cx="1184237" cy="2198949"/>
          </a:xfrm>
          <a:prstGeom prst="rect">
            <a:avLst/>
          </a:prstGeom>
          <a:noFill/>
          <a:ln cap="flat" cmpd="sng" w="38100">
            <a:solidFill>
              <a:srgbClr val="000000"/>
            </a:solidFill>
            <a:prstDash val="solid"/>
            <a:miter/>
            <a:headEnd len="med" w="med" type="none"/>
            <a:tailEnd len="med" w="med" type="none"/>
          </a:ln>
        </p:spPr>
      </p:pic>
      <p:pic>
        <p:nvPicPr>
          <p:cNvPr id="273" name="Shape 273"/>
          <p:cNvPicPr preferRelativeResize="0"/>
          <p:nvPr/>
        </p:nvPicPr>
        <p:blipFill>
          <a:blip r:embed="rId5">
            <a:alphaModFix/>
          </a:blip>
          <a:stretch>
            <a:fillRect/>
          </a:stretch>
        </p:blipFill>
        <p:spPr>
          <a:xfrm>
            <a:off x="2958225" y="2369925"/>
            <a:ext cx="1157547" cy="2198950"/>
          </a:xfrm>
          <a:prstGeom prst="rect">
            <a:avLst/>
          </a:prstGeom>
          <a:noFill/>
          <a:ln cap="flat" cmpd="sng" w="38100">
            <a:solidFill>
              <a:srgbClr val="000000"/>
            </a:solidFill>
            <a:prstDash val="solid"/>
            <a:miter/>
            <a:headEnd len="med" w="med" type="none"/>
            <a:tailEnd len="med" w="med" type="none"/>
          </a:ln>
        </p:spPr>
      </p:pic>
      <p:pic>
        <p:nvPicPr>
          <p:cNvPr id="274" name="Shape 274"/>
          <p:cNvPicPr preferRelativeResize="0"/>
          <p:nvPr/>
        </p:nvPicPr>
        <p:blipFill>
          <a:blip r:embed="rId6">
            <a:alphaModFix/>
          </a:blip>
          <a:stretch>
            <a:fillRect/>
          </a:stretch>
        </p:blipFill>
        <p:spPr>
          <a:xfrm>
            <a:off x="1865575" y="2369925"/>
            <a:ext cx="1054449" cy="2198950"/>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280" name="Shape 28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81" name="Shape 281"/>
          <p:cNvPicPr preferRelativeResize="0"/>
          <p:nvPr/>
        </p:nvPicPr>
        <p:blipFill>
          <a:blip r:embed="rId4">
            <a:alphaModFix/>
          </a:blip>
          <a:stretch>
            <a:fillRect/>
          </a:stretch>
        </p:blipFill>
        <p:spPr>
          <a:xfrm>
            <a:off x="0" y="1152473"/>
            <a:ext cx="9143999" cy="3817102"/>
          </a:xfrm>
          <a:prstGeom prst="rect">
            <a:avLst/>
          </a:prstGeom>
          <a:noFill/>
          <a:ln>
            <a:noFill/>
          </a:ln>
        </p:spPr>
      </p:pic>
      <p:sp>
        <p:nvSpPr>
          <p:cNvPr id="282" name="Shape 282"/>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83" name="Shape 283"/>
          <p:cNvPicPr preferRelativeResize="0"/>
          <p:nvPr/>
        </p:nvPicPr>
        <p:blipFill>
          <a:blip r:embed="rId5">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284" name="Shape 284"/>
          <p:cNvPicPr preferRelativeResize="0"/>
          <p:nvPr/>
        </p:nvPicPr>
        <p:blipFill>
          <a:blip r:embed="rId6">
            <a:alphaModFix/>
          </a:blip>
          <a:stretch>
            <a:fillRect/>
          </a:stretch>
        </p:blipFill>
        <p:spPr>
          <a:xfrm>
            <a:off x="1714500" y="2369925"/>
            <a:ext cx="1896612" cy="2520271"/>
          </a:xfrm>
          <a:prstGeom prst="rect">
            <a:avLst/>
          </a:prstGeom>
          <a:noFill/>
          <a:ln cap="flat" cmpd="sng" w="38100">
            <a:solidFill>
              <a:srgbClr val="000000"/>
            </a:solidFill>
            <a:prstDash val="solid"/>
            <a:miter/>
            <a:headEnd len="med" w="med" type="none"/>
            <a:tailEnd len="med" w="med" type="none"/>
          </a:ln>
        </p:spPr>
      </p:pic>
      <p:pic>
        <p:nvPicPr>
          <p:cNvPr id="285" name="Shape 285"/>
          <p:cNvPicPr preferRelativeResize="0"/>
          <p:nvPr/>
        </p:nvPicPr>
        <p:blipFill>
          <a:blip r:embed="rId7">
            <a:alphaModFix/>
          </a:blip>
          <a:stretch>
            <a:fillRect/>
          </a:stretch>
        </p:blipFill>
        <p:spPr>
          <a:xfrm>
            <a:off x="3659858" y="2369925"/>
            <a:ext cx="1856566" cy="2520274"/>
          </a:xfrm>
          <a:prstGeom prst="rect">
            <a:avLst/>
          </a:prstGeom>
          <a:noFill/>
          <a:ln cap="flat" cmpd="sng" w="38100">
            <a:solidFill>
              <a:srgbClr val="000000"/>
            </a:solidFill>
            <a:prstDash val="solid"/>
            <a:miter/>
            <a:headEnd len="med" w="med" type="none"/>
            <a:tailEnd len="med" w="med" type="none"/>
          </a:ln>
        </p:spPr>
      </p:pic>
      <p:pic>
        <p:nvPicPr>
          <p:cNvPr id="286" name="Shape 286"/>
          <p:cNvPicPr preferRelativeResize="0"/>
          <p:nvPr/>
        </p:nvPicPr>
        <p:blipFill rotWithShape="1">
          <a:blip r:embed="rId8">
            <a:alphaModFix/>
          </a:blip>
          <a:srcRect b="0" l="15642" r="25419" t="0"/>
          <a:stretch/>
        </p:blipFill>
        <p:spPr>
          <a:xfrm>
            <a:off x="1714500" y="2593525"/>
            <a:ext cx="1896599" cy="2120226"/>
          </a:xfrm>
          <a:prstGeom prst="rect">
            <a:avLst/>
          </a:prstGeom>
          <a:noFill/>
          <a:ln cap="flat" cmpd="sng" w="9525">
            <a:solidFill>
              <a:schemeClr val="dk2"/>
            </a:solidFill>
            <a:prstDash val="solid"/>
            <a:round/>
            <a:headEnd len="med" w="med" type="none"/>
            <a:tailEnd len="med" w="med" type="none"/>
          </a:ln>
        </p:spPr>
      </p:pic>
      <p:pic>
        <p:nvPicPr>
          <p:cNvPr id="287" name="Shape 287"/>
          <p:cNvPicPr preferRelativeResize="0"/>
          <p:nvPr/>
        </p:nvPicPr>
        <p:blipFill>
          <a:blip r:embed="rId9">
            <a:alphaModFix/>
          </a:blip>
          <a:stretch>
            <a:fillRect/>
          </a:stretch>
        </p:blipFill>
        <p:spPr>
          <a:xfrm>
            <a:off x="3761200" y="2593525"/>
            <a:ext cx="1746545" cy="2198950"/>
          </a:xfrm>
          <a:prstGeom prst="rect">
            <a:avLst/>
          </a:prstGeom>
          <a:noFill/>
          <a:ln>
            <a:noFill/>
          </a:ln>
        </p:spPr>
      </p:pic>
      <p:pic>
        <p:nvPicPr>
          <p:cNvPr id="288" name="Shape 288"/>
          <p:cNvPicPr preferRelativeResize="0"/>
          <p:nvPr/>
        </p:nvPicPr>
        <p:blipFill rotWithShape="1">
          <a:blip r:embed="rId10">
            <a:alphaModFix/>
          </a:blip>
          <a:srcRect b="0" l="15901" r="29527" t="24299"/>
          <a:stretch/>
        </p:blipFill>
        <p:spPr>
          <a:xfrm>
            <a:off x="1714500" y="2369925"/>
            <a:ext cx="2011374" cy="252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294" name="Shape 29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95" name="Shape 295"/>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296" name="Shape 296"/>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97" name="Shape 297"/>
          <p:cNvPicPr preferRelativeResize="0"/>
          <p:nvPr/>
        </p:nvPicPr>
        <p:blipFill>
          <a:blip r:embed="rId4">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298" name="Shape 298"/>
          <p:cNvPicPr preferRelativeResize="0"/>
          <p:nvPr/>
        </p:nvPicPr>
        <p:blipFill>
          <a:blip r:embed="rId5">
            <a:alphaModFix/>
          </a:blip>
          <a:stretch>
            <a:fillRect/>
          </a:stretch>
        </p:blipFill>
        <p:spPr>
          <a:xfrm>
            <a:off x="1869300" y="2369925"/>
            <a:ext cx="1728524" cy="2198949"/>
          </a:xfrm>
          <a:prstGeom prst="rect">
            <a:avLst/>
          </a:prstGeom>
          <a:noFill/>
          <a:ln cap="flat" cmpd="sng" w="38100">
            <a:solidFill>
              <a:srgbClr val="000000"/>
            </a:solidFill>
            <a:prstDash val="solid"/>
            <a:miter/>
            <a:headEnd len="med" w="med" type="none"/>
            <a:tailEnd len="med" w="med" type="none"/>
          </a:ln>
        </p:spPr>
      </p:pic>
      <p:pic>
        <p:nvPicPr>
          <p:cNvPr id="299" name="Shape 299"/>
          <p:cNvPicPr preferRelativeResize="0"/>
          <p:nvPr/>
        </p:nvPicPr>
        <p:blipFill>
          <a:blip r:embed="rId6">
            <a:alphaModFix/>
          </a:blip>
          <a:stretch>
            <a:fillRect/>
          </a:stretch>
        </p:blipFill>
        <p:spPr>
          <a:xfrm>
            <a:off x="3642250" y="2369925"/>
            <a:ext cx="1692025" cy="2198949"/>
          </a:xfrm>
          <a:prstGeom prst="rect">
            <a:avLst/>
          </a:prstGeom>
          <a:noFill/>
          <a:ln cap="flat" cmpd="sng" w="38100">
            <a:solidFill>
              <a:srgbClr val="000000"/>
            </a:solidFill>
            <a:prstDash val="solid"/>
            <a:miter/>
            <a:headEnd len="med" w="med" type="none"/>
            <a:tailEnd len="med" w="med" type="none"/>
          </a:ln>
        </p:spPr>
      </p:pic>
      <p:pic>
        <p:nvPicPr>
          <p:cNvPr id="300" name="Shape 300"/>
          <p:cNvPicPr preferRelativeResize="0"/>
          <p:nvPr/>
        </p:nvPicPr>
        <p:blipFill>
          <a:blip r:embed="rId7">
            <a:alphaModFix/>
          </a:blip>
          <a:stretch>
            <a:fillRect/>
          </a:stretch>
        </p:blipFill>
        <p:spPr>
          <a:xfrm>
            <a:off x="18251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01" name="Shape 301"/>
          <p:cNvPicPr preferRelativeResize="0"/>
          <p:nvPr/>
        </p:nvPicPr>
        <p:blipFill>
          <a:blip r:embed="rId8">
            <a:alphaModFix/>
          </a:blip>
          <a:stretch>
            <a:fillRect/>
          </a:stretch>
        </p:blipFill>
        <p:spPr>
          <a:xfrm>
            <a:off x="3624012" y="2369925"/>
            <a:ext cx="1728524" cy="2198949"/>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89325"/>
            <a:ext cx="8520599" cy="626100"/>
          </a:xfrm>
          <a:prstGeom prst="rect">
            <a:avLst/>
          </a:prstGeom>
        </p:spPr>
        <p:txBody>
          <a:bodyPr anchorCtr="0" anchor="t" bIns="91425" lIns="91425" rIns="91425" tIns="91425">
            <a:noAutofit/>
          </a:bodyPr>
          <a:lstStyle/>
          <a:p>
            <a:pPr lvl="0">
              <a:spcBef>
                <a:spcPts val="0"/>
              </a:spcBef>
              <a:buNone/>
            </a:pPr>
            <a:r>
              <a:rPr lang="en"/>
              <a:t>Topics </a:t>
            </a:r>
          </a:p>
        </p:txBody>
      </p:sp>
      <p:sp>
        <p:nvSpPr>
          <p:cNvPr id="73" name="Shape 73"/>
          <p:cNvSpPr txBox="1"/>
          <p:nvPr>
            <p:ph idx="1" type="body"/>
          </p:nvPr>
        </p:nvSpPr>
        <p:spPr>
          <a:xfrm>
            <a:off x="240100" y="964200"/>
            <a:ext cx="3846299" cy="3416400"/>
          </a:xfrm>
          <a:prstGeom prst="rect">
            <a:avLst/>
          </a:prstGeom>
        </p:spPr>
        <p:txBody>
          <a:bodyPr anchorCtr="0" anchor="t" bIns="91425" lIns="91425" rIns="91425" tIns="91425">
            <a:noAutofit/>
          </a:bodyPr>
          <a:lstStyle/>
          <a:p>
            <a:pPr lvl="0" rtl="0">
              <a:lnSpc>
                <a:spcPct val="100000"/>
              </a:lnSpc>
              <a:spcBef>
                <a:spcPts val="0"/>
              </a:spcBef>
              <a:buNone/>
            </a:pPr>
            <a:r>
              <a:rPr b="1" lang="en" sz="1100"/>
              <a:t>Game Art</a:t>
            </a:r>
          </a:p>
          <a:p>
            <a:pPr lvl="0" rtl="0">
              <a:lnSpc>
                <a:spcPct val="100000"/>
              </a:lnSpc>
              <a:spcBef>
                <a:spcPts val="0"/>
              </a:spcBef>
              <a:spcAft>
                <a:spcPts val="100"/>
              </a:spcAft>
              <a:buNone/>
            </a:pPr>
            <a:r>
              <a:rPr lang="en" sz="1100"/>
              <a:t>Script</a:t>
            </a:r>
          </a:p>
          <a:p>
            <a:pPr lvl="0" rtl="0">
              <a:lnSpc>
                <a:spcPct val="100000"/>
              </a:lnSpc>
              <a:spcBef>
                <a:spcPts val="0"/>
              </a:spcBef>
              <a:spcAft>
                <a:spcPts val="100"/>
              </a:spcAft>
              <a:buNone/>
            </a:pPr>
            <a:r>
              <a:rPr lang="en" sz="1100"/>
              <a:t>Illustration Workflow</a:t>
            </a:r>
          </a:p>
          <a:p>
            <a:pPr lvl="0" rtl="0">
              <a:lnSpc>
                <a:spcPct val="100000"/>
              </a:lnSpc>
              <a:spcBef>
                <a:spcPts val="0"/>
              </a:spcBef>
              <a:spcAft>
                <a:spcPts val="100"/>
              </a:spcAft>
              <a:buNone/>
            </a:pPr>
            <a:r>
              <a:rPr lang="en" sz="1100"/>
              <a:t>Storyboard</a:t>
            </a:r>
          </a:p>
          <a:p>
            <a:pPr lvl="0" rtl="0">
              <a:lnSpc>
                <a:spcPct val="100000"/>
              </a:lnSpc>
              <a:spcBef>
                <a:spcPts val="0"/>
              </a:spcBef>
              <a:spcAft>
                <a:spcPts val="100"/>
              </a:spcAft>
              <a:buNone/>
            </a:pPr>
            <a:r>
              <a:rPr lang="en" sz="1100"/>
              <a:t>Pipeline for asset production</a:t>
            </a:r>
          </a:p>
          <a:p>
            <a:pPr indent="-298450" lvl="0" marL="914400" rtl="0">
              <a:spcBef>
                <a:spcPts val="0"/>
              </a:spcBef>
              <a:spcAft>
                <a:spcPts val="100"/>
              </a:spcAft>
              <a:buSzPct val="100000"/>
            </a:pPr>
            <a:r>
              <a:rPr lang="en" sz="1100"/>
              <a:t>Modeling (maya/blender or Adobe Fuse)</a:t>
            </a:r>
          </a:p>
          <a:p>
            <a:pPr indent="-298450" lvl="0" marL="914400" rtl="0">
              <a:spcBef>
                <a:spcPts val="0"/>
              </a:spcBef>
              <a:spcAft>
                <a:spcPts val="100"/>
              </a:spcAft>
              <a:buSzPct val="100000"/>
            </a:pPr>
            <a:r>
              <a:rPr lang="en" sz="1100"/>
              <a:t>Texture- Photoshop &amp; Illustrator</a:t>
            </a:r>
          </a:p>
          <a:p>
            <a:pPr indent="-298450" lvl="0" marL="914400" rtl="0">
              <a:spcBef>
                <a:spcPts val="0"/>
              </a:spcBef>
              <a:spcAft>
                <a:spcPts val="100"/>
              </a:spcAft>
              <a:buSzPct val="100000"/>
            </a:pPr>
            <a:r>
              <a:rPr lang="en" sz="1100"/>
              <a:t>Game Engine - Unity </a:t>
            </a:r>
          </a:p>
          <a:p>
            <a:pPr lvl="0" rtl="0">
              <a:spcBef>
                <a:spcPts val="0"/>
              </a:spcBef>
              <a:buNone/>
            </a:pPr>
            <a:r>
              <a:t/>
            </a:r>
            <a:endParaRPr b="1" sz="1100"/>
          </a:p>
          <a:p>
            <a:pPr lvl="0" rtl="0">
              <a:spcBef>
                <a:spcPts val="0"/>
              </a:spcBef>
              <a:buNone/>
            </a:pPr>
            <a:r>
              <a:rPr b="1" lang="en" sz="1100"/>
              <a:t>Game Design</a:t>
            </a:r>
          </a:p>
          <a:p>
            <a:pPr indent="-298450" lvl="0" marL="457200" rtl="0">
              <a:spcBef>
                <a:spcPts val="0"/>
              </a:spcBef>
              <a:buSzPct val="100000"/>
            </a:pPr>
            <a:r>
              <a:rPr b="1" lang="en" sz="1100"/>
              <a:t>Mecanim Animation System</a:t>
            </a:r>
          </a:p>
          <a:p>
            <a:pPr indent="-298450" lvl="0" marL="457200" rtl="0">
              <a:spcBef>
                <a:spcPts val="0"/>
              </a:spcBef>
              <a:buSzPct val="100000"/>
            </a:pPr>
            <a:r>
              <a:rPr b="1" lang="en" sz="1100"/>
              <a:t>Physics</a:t>
            </a:r>
          </a:p>
          <a:p>
            <a:pPr indent="-298450" lvl="0" marL="457200" rtl="0">
              <a:spcBef>
                <a:spcPts val="0"/>
              </a:spcBef>
              <a:buSzPct val="100000"/>
            </a:pPr>
            <a:r>
              <a:rPr b="1" lang="en" sz="1100"/>
              <a:t>Particle System</a:t>
            </a:r>
          </a:p>
          <a:p>
            <a:pPr indent="-298450" lvl="0" marL="457200" rtl="0">
              <a:spcBef>
                <a:spcPts val="0"/>
              </a:spcBef>
              <a:buSzPct val="100000"/>
            </a:pPr>
            <a:r>
              <a:rPr b="1" lang="en" sz="1100"/>
              <a:t>Assembling Level</a:t>
            </a:r>
          </a:p>
          <a:p>
            <a:pPr lvl="0" rtl="0">
              <a:spcBef>
                <a:spcPts val="0"/>
              </a:spcBef>
              <a:buNone/>
            </a:pPr>
            <a:r>
              <a:t/>
            </a:r>
            <a:endParaRPr b="1" sz="1100"/>
          </a:p>
          <a:p>
            <a:pPr lvl="0" rtl="0">
              <a:spcBef>
                <a:spcPts val="0"/>
              </a:spcBef>
              <a:buNone/>
            </a:pPr>
            <a:r>
              <a:t/>
            </a:r>
            <a:endParaRPr sz="1100"/>
          </a:p>
          <a:p>
            <a:pPr lvl="0">
              <a:spcBef>
                <a:spcPts val="0"/>
              </a:spcBef>
              <a:buNone/>
            </a:pPr>
            <a:r>
              <a:rPr lang="en"/>
              <a:t>	</a:t>
            </a:r>
          </a:p>
        </p:txBody>
      </p:sp>
      <p:sp>
        <p:nvSpPr>
          <p:cNvPr id="74" name="Shape 74"/>
          <p:cNvSpPr txBox="1"/>
          <p:nvPr/>
        </p:nvSpPr>
        <p:spPr>
          <a:xfrm>
            <a:off x="4322825" y="2644925"/>
            <a:ext cx="3363000" cy="2374200"/>
          </a:xfrm>
          <a:prstGeom prst="rect">
            <a:avLst/>
          </a:prstGeom>
          <a:noFill/>
          <a:ln>
            <a:noFill/>
          </a:ln>
        </p:spPr>
        <p:txBody>
          <a:bodyPr anchorCtr="0" anchor="t" bIns="91425" lIns="91425" rIns="91425" tIns="91425">
            <a:noAutofit/>
          </a:bodyPr>
          <a:lstStyle/>
          <a:p>
            <a:pPr lvl="0" rtl="0">
              <a:spcBef>
                <a:spcPts val="0"/>
              </a:spcBef>
              <a:buNone/>
            </a:pPr>
            <a:r>
              <a:t/>
            </a:r>
            <a:endParaRPr/>
          </a:p>
          <a:p>
            <a:pPr lvl="0" rtl="0">
              <a:spcBef>
                <a:spcPts val="0"/>
              </a:spcBef>
              <a:buNone/>
            </a:pPr>
            <a:r>
              <a:t/>
            </a:r>
            <a:endParaRPr b="1"/>
          </a:p>
          <a:p>
            <a:pPr lvl="0" rtl="0">
              <a:spcBef>
                <a:spcPts val="0"/>
              </a:spcBef>
              <a:buNone/>
            </a:pPr>
            <a:r>
              <a:rPr lang="en">
                <a:solidFill>
                  <a:srgbClr val="666666"/>
                </a:solidFill>
              </a:rPr>
              <a:t>Business</a:t>
            </a:r>
          </a:p>
          <a:p>
            <a:pPr indent="-228600" lvl="0" marL="457200" rtl="0">
              <a:spcBef>
                <a:spcPts val="0"/>
              </a:spcBef>
              <a:buClr>
                <a:srgbClr val="666666"/>
              </a:buClr>
              <a:buChar char="●"/>
            </a:pPr>
            <a:r>
              <a:rPr lang="en">
                <a:solidFill>
                  <a:srgbClr val="666666"/>
                </a:solidFill>
              </a:rPr>
              <a:t>MGS Development System</a:t>
            </a:r>
          </a:p>
          <a:p>
            <a:pPr indent="-228600" lvl="0" marL="457200" rtl="0">
              <a:spcBef>
                <a:spcPts val="0"/>
              </a:spcBef>
              <a:buClr>
                <a:srgbClr val="666666"/>
              </a:buClr>
              <a:buChar char="●"/>
            </a:pPr>
            <a:r>
              <a:rPr lang="en">
                <a:solidFill>
                  <a:srgbClr val="666666"/>
                </a:solidFill>
              </a:rPr>
              <a:t>Business Case</a:t>
            </a:r>
          </a:p>
          <a:p>
            <a:pPr indent="-228600" lvl="0" marL="457200" rtl="0">
              <a:spcBef>
                <a:spcPts val="0"/>
              </a:spcBef>
              <a:buClr>
                <a:srgbClr val="666666"/>
              </a:buClr>
              <a:buChar char="●"/>
            </a:pPr>
            <a:r>
              <a:rPr lang="en">
                <a:solidFill>
                  <a:srgbClr val="666666"/>
                </a:solidFill>
              </a:rPr>
              <a:t>Business Objectives</a:t>
            </a:r>
          </a:p>
          <a:p>
            <a:pPr indent="-228600" lvl="0" marL="457200" rtl="0">
              <a:spcBef>
                <a:spcPts val="0"/>
              </a:spcBef>
              <a:buClr>
                <a:srgbClr val="666666"/>
              </a:buClr>
              <a:buChar char="●"/>
            </a:pPr>
            <a:r>
              <a:rPr lang="en">
                <a:solidFill>
                  <a:srgbClr val="666666"/>
                </a:solidFill>
              </a:rPr>
              <a:t>Game Studio Scope &amp; Requirements	</a:t>
            </a:r>
          </a:p>
          <a:p>
            <a:pPr indent="-228600" lvl="0" marL="457200" rtl="0">
              <a:spcBef>
                <a:spcPts val="0"/>
              </a:spcBef>
              <a:buClr>
                <a:srgbClr val="666666"/>
              </a:buClr>
              <a:buChar char="●"/>
            </a:pPr>
            <a:r>
              <a:rPr lang="en">
                <a:solidFill>
                  <a:srgbClr val="666666"/>
                </a:solidFill>
              </a:rPr>
              <a:t>Game Studio Production Plan</a:t>
            </a:r>
          </a:p>
          <a:p>
            <a:pPr indent="-228600" lvl="0" marL="457200" rtl="0">
              <a:spcBef>
                <a:spcPts val="0"/>
              </a:spcBef>
              <a:buClr>
                <a:srgbClr val="666666"/>
              </a:buClr>
              <a:buChar char="●"/>
            </a:pPr>
            <a:r>
              <a:rPr lang="en">
                <a:solidFill>
                  <a:srgbClr val="666666"/>
                </a:solidFill>
              </a:rPr>
              <a:t>First game: Wonderland</a:t>
            </a:r>
          </a:p>
          <a:p>
            <a:pPr lvl="0" rtl="0">
              <a:spcBef>
                <a:spcPts val="0"/>
              </a:spcBef>
              <a:buNone/>
            </a:pPr>
            <a:r>
              <a:t/>
            </a:r>
            <a:endParaRPr/>
          </a:p>
          <a:p>
            <a:pPr lvl="0" rtl="0">
              <a:spcBef>
                <a:spcPts val="0"/>
              </a:spcBef>
              <a:buNone/>
            </a:pPr>
            <a:r>
              <a:t/>
            </a:r>
            <a:endParaRPr/>
          </a:p>
          <a:p>
            <a:pPr lvl="0">
              <a:spcBef>
                <a:spcPts val="0"/>
              </a:spcBef>
              <a:buNone/>
            </a:pPr>
            <a:r>
              <a:t/>
            </a:r>
            <a:endParaRPr/>
          </a:p>
        </p:txBody>
      </p:sp>
      <p:sp>
        <p:nvSpPr>
          <p:cNvPr id="75" name="Shape 75"/>
          <p:cNvSpPr txBox="1"/>
          <p:nvPr/>
        </p:nvSpPr>
        <p:spPr>
          <a:xfrm>
            <a:off x="4322825" y="964200"/>
            <a:ext cx="3363000" cy="18051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1100">
                <a:solidFill>
                  <a:schemeClr val="dk2"/>
                </a:solidFill>
                <a:latin typeface="Lato"/>
                <a:ea typeface="Lato"/>
                <a:cs typeface="Lato"/>
                <a:sym typeface="Lato"/>
              </a:rPr>
              <a:t>Game Programing</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Mapping the terrain of the game environment</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Implementing artificial intelligence for non-player characters</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Connecting player input via the controller to the events happening onscreen</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Graphics programming</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Network programming</a:t>
            </a:r>
          </a:p>
          <a:p>
            <a:pPr indent="-298450" lvl="0" marL="457200" rtl="0">
              <a:spcBef>
                <a:spcPts val="0"/>
              </a:spcBef>
              <a:spcAft>
                <a:spcPts val="100"/>
              </a:spcAft>
              <a:buClr>
                <a:schemeClr val="dk2"/>
              </a:buClr>
              <a:buSzPct val="100000"/>
              <a:buFont typeface="Lato"/>
            </a:pPr>
            <a:r>
              <a:rPr lang="en" sz="1100">
                <a:solidFill>
                  <a:schemeClr val="dk2"/>
                </a:solidFill>
                <a:latin typeface="Lato"/>
                <a:ea typeface="Lato"/>
                <a:cs typeface="Lato"/>
                <a:sym typeface="Lato"/>
              </a:rPr>
              <a:t>AI programming</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307" name="Shape 30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08" name="Shape 308"/>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309" name="Shape 309"/>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10" name="Shape 310"/>
          <p:cNvPicPr preferRelativeResize="0"/>
          <p:nvPr/>
        </p:nvPicPr>
        <p:blipFill>
          <a:blip r:embed="rId4">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311" name="Shape 311"/>
          <p:cNvPicPr preferRelativeResize="0"/>
          <p:nvPr/>
        </p:nvPicPr>
        <p:blipFill>
          <a:blip r:embed="rId5">
            <a:alphaModFix/>
          </a:blip>
          <a:stretch>
            <a:fillRect/>
          </a:stretch>
        </p:blipFill>
        <p:spPr>
          <a:xfrm>
            <a:off x="18693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12" name="Shape 312"/>
          <p:cNvPicPr preferRelativeResize="0"/>
          <p:nvPr/>
        </p:nvPicPr>
        <p:blipFill>
          <a:blip r:embed="rId6">
            <a:alphaModFix/>
          </a:blip>
          <a:stretch>
            <a:fillRect/>
          </a:stretch>
        </p:blipFill>
        <p:spPr>
          <a:xfrm>
            <a:off x="3642250" y="2369925"/>
            <a:ext cx="1692025" cy="2198949"/>
          </a:xfrm>
          <a:prstGeom prst="rect">
            <a:avLst/>
          </a:prstGeom>
          <a:noFill/>
          <a:ln cap="flat" cmpd="sng" w="38100">
            <a:solidFill>
              <a:srgbClr val="000000"/>
            </a:solidFill>
            <a:prstDash val="solid"/>
            <a:miter/>
            <a:headEnd len="med" w="med" type="none"/>
            <a:tailEnd len="med" w="med" type="none"/>
          </a:ln>
        </p:spPr>
      </p:pic>
      <p:pic>
        <p:nvPicPr>
          <p:cNvPr id="313" name="Shape 313"/>
          <p:cNvPicPr preferRelativeResize="0"/>
          <p:nvPr/>
        </p:nvPicPr>
        <p:blipFill>
          <a:blip r:embed="rId7">
            <a:alphaModFix/>
          </a:blip>
          <a:stretch>
            <a:fillRect/>
          </a:stretch>
        </p:blipFill>
        <p:spPr>
          <a:xfrm>
            <a:off x="18251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14" name="Shape 314"/>
          <p:cNvPicPr preferRelativeResize="0"/>
          <p:nvPr/>
        </p:nvPicPr>
        <p:blipFill>
          <a:blip r:embed="rId8">
            <a:alphaModFix/>
          </a:blip>
          <a:stretch>
            <a:fillRect/>
          </a:stretch>
        </p:blipFill>
        <p:spPr>
          <a:xfrm>
            <a:off x="3624012" y="2369925"/>
            <a:ext cx="1728524" cy="2198949"/>
          </a:xfrm>
          <a:prstGeom prst="rect">
            <a:avLst/>
          </a:prstGeom>
          <a:noFill/>
          <a:ln cap="flat" cmpd="sng" w="38100">
            <a:solidFill>
              <a:srgbClr val="000000"/>
            </a:solidFill>
            <a:prstDash val="solid"/>
            <a:miter/>
            <a:headEnd len="med" w="med" type="none"/>
            <a:tailEnd len="med" w="med" type="none"/>
          </a:ln>
        </p:spPr>
      </p:pic>
      <p:pic>
        <p:nvPicPr>
          <p:cNvPr id="315" name="Shape 315"/>
          <p:cNvPicPr preferRelativeResize="0"/>
          <p:nvPr/>
        </p:nvPicPr>
        <p:blipFill>
          <a:blip r:embed="rId9">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16" name="Shape 316"/>
          <p:cNvPicPr preferRelativeResize="0"/>
          <p:nvPr/>
        </p:nvPicPr>
        <p:blipFill>
          <a:blip r:embed="rId10">
            <a:alphaModFix/>
          </a:blip>
          <a:stretch>
            <a:fillRect/>
          </a:stretch>
        </p:blipFill>
        <p:spPr>
          <a:xfrm>
            <a:off x="3597825" y="2369925"/>
            <a:ext cx="1728524" cy="2198950"/>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322" name="Shape 32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23" name="Shape 323"/>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324" name="Shape 324"/>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25" name="Shape 325"/>
          <p:cNvPicPr preferRelativeResize="0"/>
          <p:nvPr/>
        </p:nvPicPr>
        <p:blipFill>
          <a:blip r:embed="rId4">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326" name="Shape 326"/>
          <p:cNvPicPr preferRelativeResize="0"/>
          <p:nvPr/>
        </p:nvPicPr>
        <p:blipFill>
          <a:blip r:embed="rId5">
            <a:alphaModFix/>
          </a:blip>
          <a:stretch>
            <a:fillRect/>
          </a:stretch>
        </p:blipFill>
        <p:spPr>
          <a:xfrm>
            <a:off x="18693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27" name="Shape 327"/>
          <p:cNvPicPr preferRelativeResize="0"/>
          <p:nvPr/>
        </p:nvPicPr>
        <p:blipFill>
          <a:blip r:embed="rId6">
            <a:alphaModFix/>
          </a:blip>
          <a:stretch>
            <a:fillRect/>
          </a:stretch>
        </p:blipFill>
        <p:spPr>
          <a:xfrm>
            <a:off x="3642250" y="2369925"/>
            <a:ext cx="1692025" cy="2198949"/>
          </a:xfrm>
          <a:prstGeom prst="rect">
            <a:avLst/>
          </a:prstGeom>
          <a:noFill/>
          <a:ln cap="flat" cmpd="sng" w="38100">
            <a:solidFill>
              <a:srgbClr val="000000"/>
            </a:solidFill>
            <a:prstDash val="solid"/>
            <a:miter/>
            <a:headEnd len="med" w="med" type="none"/>
            <a:tailEnd len="med" w="med" type="none"/>
          </a:ln>
        </p:spPr>
      </p:pic>
      <p:pic>
        <p:nvPicPr>
          <p:cNvPr id="328" name="Shape 328"/>
          <p:cNvPicPr preferRelativeResize="0"/>
          <p:nvPr/>
        </p:nvPicPr>
        <p:blipFill>
          <a:blip r:embed="rId7">
            <a:alphaModFix/>
          </a:blip>
          <a:stretch>
            <a:fillRect/>
          </a:stretch>
        </p:blipFill>
        <p:spPr>
          <a:xfrm>
            <a:off x="18251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29" name="Shape 329"/>
          <p:cNvPicPr preferRelativeResize="0"/>
          <p:nvPr/>
        </p:nvPicPr>
        <p:blipFill>
          <a:blip r:embed="rId8">
            <a:alphaModFix/>
          </a:blip>
          <a:stretch>
            <a:fillRect/>
          </a:stretch>
        </p:blipFill>
        <p:spPr>
          <a:xfrm>
            <a:off x="3624012" y="2369925"/>
            <a:ext cx="1728524" cy="2198949"/>
          </a:xfrm>
          <a:prstGeom prst="rect">
            <a:avLst/>
          </a:prstGeom>
          <a:noFill/>
          <a:ln cap="flat" cmpd="sng" w="38100">
            <a:solidFill>
              <a:srgbClr val="000000"/>
            </a:solidFill>
            <a:prstDash val="solid"/>
            <a:miter/>
            <a:headEnd len="med" w="med" type="none"/>
            <a:tailEnd len="med" w="med" type="none"/>
          </a:ln>
        </p:spPr>
      </p:pic>
      <p:pic>
        <p:nvPicPr>
          <p:cNvPr id="330" name="Shape 330"/>
          <p:cNvPicPr preferRelativeResize="0"/>
          <p:nvPr/>
        </p:nvPicPr>
        <p:blipFill>
          <a:blip r:embed="rId9">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31" name="Shape 331"/>
          <p:cNvPicPr preferRelativeResize="0"/>
          <p:nvPr/>
        </p:nvPicPr>
        <p:blipFill>
          <a:blip r:embed="rId10">
            <a:alphaModFix/>
          </a:blip>
          <a:stretch>
            <a:fillRect/>
          </a:stretch>
        </p:blipFill>
        <p:spPr>
          <a:xfrm>
            <a:off x="3597825" y="2369925"/>
            <a:ext cx="1728524" cy="2198950"/>
          </a:xfrm>
          <a:prstGeom prst="rect">
            <a:avLst/>
          </a:prstGeom>
          <a:noFill/>
          <a:ln cap="flat" cmpd="sng" w="38100">
            <a:solidFill>
              <a:srgbClr val="000000"/>
            </a:solidFill>
            <a:prstDash val="solid"/>
            <a:miter/>
            <a:headEnd len="med" w="med" type="none"/>
            <a:tailEnd len="med" w="med" type="none"/>
          </a:ln>
        </p:spPr>
      </p:pic>
      <p:pic>
        <p:nvPicPr>
          <p:cNvPr id="332" name="Shape 332"/>
          <p:cNvPicPr preferRelativeResize="0"/>
          <p:nvPr/>
        </p:nvPicPr>
        <p:blipFill>
          <a:blip r:embed="rId11">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33" name="Shape 333"/>
          <p:cNvPicPr preferRelativeResize="0"/>
          <p:nvPr/>
        </p:nvPicPr>
        <p:blipFill>
          <a:blip r:embed="rId12">
            <a:alphaModFix/>
          </a:blip>
          <a:stretch>
            <a:fillRect/>
          </a:stretch>
        </p:blipFill>
        <p:spPr>
          <a:xfrm>
            <a:off x="3597825" y="2369925"/>
            <a:ext cx="1780350" cy="2198949"/>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339" name="Shape 33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40" name="Shape 340"/>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341" name="Shape 341"/>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42" name="Shape 342"/>
          <p:cNvPicPr preferRelativeResize="0"/>
          <p:nvPr/>
        </p:nvPicPr>
        <p:blipFill>
          <a:blip r:embed="rId4">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343" name="Shape 343"/>
          <p:cNvPicPr preferRelativeResize="0"/>
          <p:nvPr/>
        </p:nvPicPr>
        <p:blipFill>
          <a:blip r:embed="rId5">
            <a:alphaModFix/>
          </a:blip>
          <a:stretch>
            <a:fillRect/>
          </a:stretch>
        </p:blipFill>
        <p:spPr>
          <a:xfrm>
            <a:off x="18693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44" name="Shape 344"/>
          <p:cNvPicPr preferRelativeResize="0"/>
          <p:nvPr/>
        </p:nvPicPr>
        <p:blipFill>
          <a:blip r:embed="rId6">
            <a:alphaModFix/>
          </a:blip>
          <a:stretch>
            <a:fillRect/>
          </a:stretch>
        </p:blipFill>
        <p:spPr>
          <a:xfrm>
            <a:off x="3642250" y="2369925"/>
            <a:ext cx="1692025" cy="2198949"/>
          </a:xfrm>
          <a:prstGeom prst="rect">
            <a:avLst/>
          </a:prstGeom>
          <a:noFill/>
          <a:ln cap="flat" cmpd="sng" w="38100">
            <a:solidFill>
              <a:srgbClr val="000000"/>
            </a:solidFill>
            <a:prstDash val="solid"/>
            <a:miter/>
            <a:headEnd len="med" w="med" type="none"/>
            <a:tailEnd len="med" w="med" type="none"/>
          </a:ln>
        </p:spPr>
      </p:pic>
      <p:pic>
        <p:nvPicPr>
          <p:cNvPr id="345" name="Shape 345"/>
          <p:cNvPicPr preferRelativeResize="0"/>
          <p:nvPr/>
        </p:nvPicPr>
        <p:blipFill>
          <a:blip r:embed="rId7">
            <a:alphaModFix/>
          </a:blip>
          <a:stretch>
            <a:fillRect/>
          </a:stretch>
        </p:blipFill>
        <p:spPr>
          <a:xfrm>
            <a:off x="18251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46" name="Shape 346"/>
          <p:cNvPicPr preferRelativeResize="0"/>
          <p:nvPr/>
        </p:nvPicPr>
        <p:blipFill>
          <a:blip r:embed="rId8">
            <a:alphaModFix/>
          </a:blip>
          <a:stretch>
            <a:fillRect/>
          </a:stretch>
        </p:blipFill>
        <p:spPr>
          <a:xfrm>
            <a:off x="3624012" y="2369925"/>
            <a:ext cx="1728524" cy="2198949"/>
          </a:xfrm>
          <a:prstGeom prst="rect">
            <a:avLst/>
          </a:prstGeom>
          <a:noFill/>
          <a:ln cap="flat" cmpd="sng" w="38100">
            <a:solidFill>
              <a:srgbClr val="000000"/>
            </a:solidFill>
            <a:prstDash val="solid"/>
            <a:miter/>
            <a:headEnd len="med" w="med" type="none"/>
            <a:tailEnd len="med" w="med" type="none"/>
          </a:ln>
        </p:spPr>
      </p:pic>
      <p:pic>
        <p:nvPicPr>
          <p:cNvPr id="347" name="Shape 347"/>
          <p:cNvPicPr preferRelativeResize="0"/>
          <p:nvPr/>
        </p:nvPicPr>
        <p:blipFill>
          <a:blip r:embed="rId9">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48" name="Shape 348"/>
          <p:cNvPicPr preferRelativeResize="0"/>
          <p:nvPr/>
        </p:nvPicPr>
        <p:blipFill>
          <a:blip r:embed="rId10">
            <a:alphaModFix/>
          </a:blip>
          <a:stretch>
            <a:fillRect/>
          </a:stretch>
        </p:blipFill>
        <p:spPr>
          <a:xfrm>
            <a:off x="3597825" y="2369925"/>
            <a:ext cx="1728524" cy="2198950"/>
          </a:xfrm>
          <a:prstGeom prst="rect">
            <a:avLst/>
          </a:prstGeom>
          <a:noFill/>
          <a:ln cap="flat" cmpd="sng" w="38100">
            <a:solidFill>
              <a:srgbClr val="000000"/>
            </a:solidFill>
            <a:prstDash val="solid"/>
            <a:miter/>
            <a:headEnd len="med" w="med" type="none"/>
            <a:tailEnd len="med" w="med" type="none"/>
          </a:ln>
        </p:spPr>
      </p:pic>
      <p:pic>
        <p:nvPicPr>
          <p:cNvPr id="349" name="Shape 349"/>
          <p:cNvPicPr preferRelativeResize="0"/>
          <p:nvPr/>
        </p:nvPicPr>
        <p:blipFill>
          <a:blip r:embed="rId11">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50" name="Shape 350"/>
          <p:cNvPicPr preferRelativeResize="0"/>
          <p:nvPr/>
        </p:nvPicPr>
        <p:blipFill>
          <a:blip r:embed="rId12">
            <a:alphaModFix/>
          </a:blip>
          <a:stretch>
            <a:fillRect/>
          </a:stretch>
        </p:blipFill>
        <p:spPr>
          <a:xfrm>
            <a:off x="3597825" y="2369925"/>
            <a:ext cx="1780350" cy="2198949"/>
          </a:xfrm>
          <a:prstGeom prst="rect">
            <a:avLst/>
          </a:prstGeom>
          <a:noFill/>
          <a:ln cap="flat" cmpd="sng" w="38100">
            <a:solidFill>
              <a:srgbClr val="000000"/>
            </a:solidFill>
            <a:prstDash val="solid"/>
            <a:miter/>
            <a:headEnd len="med" w="med" type="none"/>
            <a:tailEnd len="med" w="med" type="none"/>
          </a:ln>
        </p:spPr>
      </p:pic>
      <p:pic>
        <p:nvPicPr>
          <p:cNvPr id="351" name="Shape 351"/>
          <p:cNvPicPr preferRelativeResize="0"/>
          <p:nvPr/>
        </p:nvPicPr>
        <p:blipFill>
          <a:blip r:embed="rId13">
            <a:alphaModFix/>
          </a:blip>
          <a:stretch>
            <a:fillRect/>
          </a:stretch>
        </p:blipFill>
        <p:spPr>
          <a:xfrm>
            <a:off x="1773274" y="2369925"/>
            <a:ext cx="3605100" cy="2198950"/>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t/>
            </a:r>
            <a:endParaRPr/>
          </a:p>
        </p:txBody>
      </p:sp>
      <p:sp>
        <p:nvSpPr>
          <p:cNvPr id="357" name="Shape 35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58" name="Shape 358"/>
          <p:cNvPicPr preferRelativeResize="0"/>
          <p:nvPr/>
        </p:nvPicPr>
        <p:blipFill>
          <a:blip r:embed="rId3">
            <a:alphaModFix/>
          </a:blip>
          <a:stretch>
            <a:fillRect/>
          </a:stretch>
        </p:blipFill>
        <p:spPr>
          <a:xfrm>
            <a:off x="0" y="1152473"/>
            <a:ext cx="9143999" cy="3817102"/>
          </a:xfrm>
          <a:prstGeom prst="rect">
            <a:avLst/>
          </a:prstGeom>
          <a:noFill/>
          <a:ln>
            <a:noFill/>
          </a:ln>
        </p:spPr>
      </p:pic>
      <p:sp>
        <p:nvSpPr>
          <p:cNvPr id="359" name="Shape 359"/>
          <p:cNvSpPr/>
          <p:nvPr/>
        </p:nvSpPr>
        <p:spPr>
          <a:xfrm>
            <a:off x="62225" y="1152475"/>
            <a:ext cx="746099" cy="570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60" name="Shape 360"/>
          <p:cNvPicPr preferRelativeResize="0"/>
          <p:nvPr/>
        </p:nvPicPr>
        <p:blipFill>
          <a:blip r:embed="rId4">
            <a:alphaModFix/>
          </a:blip>
          <a:stretch>
            <a:fillRect/>
          </a:stretch>
        </p:blipFill>
        <p:spPr>
          <a:xfrm>
            <a:off x="1869300" y="2369925"/>
            <a:ext cx="3468925" cy="2198949"/>
          </a:xfrm>
          <a:prstGeom prst="rect">
            <a:avLst/>
          </a:prstGeom>
          <a:noFill/>
          <a:ln cap="flat" cmpd="sng" w="38100">
            <a:solidFill>
              <a:srgbClr val="000000"/>
            </a:solidFill>
            <a:prstDash val="solid"/>
            <a:miter/>
            <a:headEnd len="med" w="med" type="none"/>
            <a:tailEnd len="med" w="med" type="none"/>
          </a:ln>
        </p:spPr>
      </p:pic>
      <p:pic>
        <p:nvPicPr>
          <p:cNvPr id="361" name="Shape 361"/>
          <p:cNvPicPr preferRelativeResize="0"/>
          <p:nvPr/>
        </p:nvPicPr>
        <p:blipFill>
          <a:blip r:embed="rId5">
            <a:alphaModFix/>
          </a:blip>
          <a:stretch>
            <a:fillRect/>
          </a:stretch>
        </p:blipFill>
        <p:spPr>
          <a:xfrm>
            <a:off x="18693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62" name="Shape 362"/>
          <p:cNvPicPr preferRelativeResize="0"/>
          <p:nvPr/>
        </p:nvPicPr>
        <p:blipFill>
          <a:blip r:embed="rId6">
            <a:alphaModFix/>
          </a:blip>
          <a:stretch>
            <a:fillRect/>
          </a:stretch>
        </p:blipFill>
        <p:spPr>
          <a:xfrm>
            <a:off x="3642250" y="2369925"/>
            <a:ext cx="1692025" cy="2198949"/>
          </a:xfrm>
          <a:prstGeom prst="rect">
            <a:avLst/>
          </a:prstGeom>
          <a:noFill/>
          <a:ln cap="flat" cmpd="sng" w="38100">
            <a:solidFill>
              <a:srgbClr val="000000"/>
            </a:solidFill>
            <a:prstDash val="solid"/>
            <a:miter/>
            <a:headEnd len="med" w="med" type="none"/>
            <a:tailEnd len="med" w="med" type="none"/>
          </a:ln>
        </p:spPr>
      </p:pic>
      <p:pic>
        <p:nvPicPr>
          <p:cNvPr id="363" name="Shape 363"/>
          <p:cNvPicPr preferRelativeResize="0"/>
          <p:nvPr/>
        </p:nvPicPr>
        <p:blipFill>
          <a:blip r:embed="rId7">
            <a:alphaModFix/>
          </a:blip>
          <a:stretch>
            <a:fillRect/>
          </a:stretch>
        </p:blipFill>
        <p:spPr>
          <a:xfrm>
            <a:off x="1825100" y="2369925"/>
            <a:ext cx="1728524" cy="2198949"/>
          </a:xfrm>
          <a:prstGeom prst="rect">
            <a:avLst/>
          </a:prstGeom>
          <a:noFill/>
          <a:ln cap="flat" cmpd="sng" w="38100">
            <a:solidFill>
              <a:srgbClr val="000000"/>
            </a:solidFill>
            <a:prstDash val="solid"/>
            <a:miter/>
            <a:headEnd len="med" w="med" type="none"/>
            <a:tailEnd len="med" w="med" type="none"/>
          </a:ln>
        </p:spPr>
      </p:pic>
      <p:pic>
        <p:nvPicPr>
          <p:cNvPr id="364" name="Shape 364"/>
          <p:cNvPicPr preferRelativeResize="0"/>
          <p:nvPr/>
        </p:nvPicPr>
        <p:blipFill>
          <a:blip r:embed="rId8">
            <a:alphaModFix/>
          </a:blip>
          <a:stretch>
            <a:fillRect/>
          </a:stretch>
        </p:blipFill>
        <p:spPr>
          <a:xfrm>
            <a:off x="3624012" y="2369925"/>
            <a:ext cx="1728524" cy="2198949"/>
          </a:xfrm>
          <a:prstGeom prst="rect">
            <a:avLst/>
          </a:prstGeom>
          <a:noFill/>
          <a:ln cap="flat" cmpd="sng" w="38100">
            <a:solidFill>
              <a:srgbClr val="000000"/>
            </a:solidFill>
            <a:prstDash val="solid"/>
            <a:miter/>
            <a:headEnd len="med" w="med" type="none"/>
            <a:tailEnd len="med" w="med" type="none"/>
          </a:ln>
        </p:spPr>
      </p:pic>
      <p:pic>
        <p:nvPicPr>
          <p:cNvPr id="365" name="Shape 365"/>
          <p:cNvPicPr preferRelativeResize="0"/>
          <p:nvPr/>
        </p:nvPicPr>
        <p:blipFill>
          <a:blip r:embed="rId9">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66" name="Shape 366"/>
          <p:cNvPicPr preferRelativeResize="0"/>
          <p:nvPr/>
        </p:nvPicPr>
        <p:blipFill>
          <a:blip r:embed="rId10">
            <a:alphaModFix/>
          </a:blip>
          <a:stretch>
            <a:fillRect/>
          </a:stretch>
        </p:blipFill>
        <p:spPr>
          <a:xfrm>
            <a:off x="3597825" y="2369925"/>
            <a:ext cx="1728524" cy="2198950"/>
          </a:xfrm>
          <a:prstGeom prst="rect">
            <a:avLst/>
          </a:prstGeom>
          <a:noFill/>
          <a:ln cap="flat" cmpd="sng" w="38100">
            <a:solidFill>
              <a:srgbClr val="000000"/>
            </a:solidFill>
            <a:prstDash val="solid"/>
            <a:miter/>
            <a:headEnd len="med" w="med" type="none"/>
            <a:tailEnd len="med" w="med" type="none"/>
          </a:ln>
        </p:spPr>
      </p:pic>
      <p:pic>
        <p:nvPicPr>
          <p:cNvPr id="367" name="Shape 367"/>
          <p:cNvPicPr preferRelativeResize="0"/>
          <p:nvPr/>
        </p:nvPicPr>
        <p:blipFill>
          <a:blip r:embed="rId11">
            <a:alphaModFix/>
          </a:blip>
          <a:stretch>
            <a:fillRect/>
          </a:stretch>
        </p:blipFill>
        <p:spPr>
          <a:xfrm>
            <a:off x="1773275" y="2369925"/>
            <a:ext cx="1780350" cy="2198950"/>
          </a:xfrm>
          <a:prstGeom prst="rect">
            <a:avLst/>
          </a:prstGeom>
          <a:noFill/>
          <a:ln cap="flat" cmpd="sng" w="38100">
            <a:solidFill>
              <a:srgbClr val="000000"/>
            </a:solidFill>
            <a:prstDash val="solid"/>
            <a:miter/>
            <a:headEnd len="med" w="med" type="none"/>
            <a:tailEnd len="med" w="med" type="none"/>
          </a:ln>
        </p:spPr>
      </p:pic>
      <p:pic>
        <p:nvPicPr>
          <p:cNvPr id="368" name="Shape 368"/>
          <p:cNvPicPr preferRelativeResize="0"/>
          <p:nvPr/>
        </p:nvPicPr>
        <p:blipFill>
          <a:blip r:embed="rId12">
            <a:alphaModFix/>
          </a:blip>
          <a:stretch>
            <a:fillRect/>
          </a:stretch>
        </p:blipFill>
        <p:spPr>
          <a:xfrm>
            <a:off x="3597825" y="2369925"/>
            <a:ext cx="1780350" cy="2198949"/>
          </a:xfrm>
          <a:prstGeom prst="rect">
            <a:avLst/>
          </a:prstGeom>
          <a:noFill/>
          <a:ln cap="flat" cmpd="sng" w="38100">
            <a:solidFill>
              <a:srgbClr val="000000"/>
            </a:solidFill>
            <a:prstDash val="solid"/>
            <a:miter/>
            <a:headEnd len="med" w="med" type="none"/>
            <a:tailEnd len="med" w="med" type="none"/>
          </a:ln>
        </p:spPr>
      </p:pic>
      <p:pic>
        <p:nvPicPr>
          <p:cNvPr id="369" name="Shape 369"/>
          <p:cNvPicPr preferRelativeResize="0"/>
          <p:nvPr/>
        </p:nvPicPr>
        <p:blipFill>
          <a:blip r:embed="rId13">
            <a:alphaModFix/>
          </a:blip>
          <a:stretch>
            <a:fillRect/>
          </a:stretch>
        </p:blipFill>
        <p:spPr>
          <a:xfrm>
            <a:off x="1773274" y="2369925"/>
            <a:ext cx="3605100" cy="2198950"/>
          </a:xfrm>
          <a:prstGeom prst="rect">
            <a:avLst/>
          </a:prstGeom>
          <a:noFill/>
          <a:ln cap="flat" cmpd="sng" w="38100">
            <a:solidFill>
              <a:srgbClr val="000000"/>
            </a:solidFill>
            <a:prstDash val="solid"/>
            <a:miter/>
            <a:headEnd len="med" w="med" type="none"/>
            <a:tailEnd len="med" w="med" type="none"/>
          </a:ln>
        </p:spPr>
      </p:pic>
      <p:pic>
        <p:nvPicPr>
          <p:cNvPr id="370" name="Shape 370"/>
          <p:cNvPicPr preferRelativeResize="0"/>
          <p:nvPr/>
        </p:nvPicPr>
        <p:blipFill>
          <a:blip r:embed="rId14">
            <a:alphaModFix/>
          </a:blip>
          <a:stretch>
            <a:fillRect/>
          </a:stretch>
        </p:blipFill>
        <p:spPr>
          <a:xfrm>
            <a:off x="-416101" y="1017452"/>
            <a:ext cx="5754326" cy="3509899"/>
          </a:xfrm>
          <a:prstGeom prst="rect">
            <a:avLst/>
          </a:prstGeom>
          <a:noFill/>
          <a:ln cap="flat" cmpd="sng" w="38100">
            <a:solidFill>
              <a:srgbClr val="000000"/>
            </a:solidFill>
            <a:prstDash val="solid"/>
            <a:miter/>
            <a:headEnd len="med" w="med" type="none"/>
            <a:tailEnd len="med" w="med"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2</a:t>
            </a:r>
          </a:p>
        </p:txBody>
      </p:sp>
      <p:sp>
        <p:nvSpPr>
          <p:cNvPr id="376" name="Shape 37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Alice meets the White Rabbit again, who mistakes her for a servant and sends her off to fetch his things. While in the White Rabbit’s house, Alice drinks an unmarked bottle of liquid and grows to the size of the room. The White Rabbit returns to his house, fuming at the now-giant Alice, but she swats him and his servants away with her giant hand. The animals outside try to get her out of the house by throwing rocks at her, which inexplicably transform into cakes when they land in the house. Alice eats one of the cakes, which causes her to shrink to a small size. She wanders off into the forest, where she meets a Caterpillar sitting on a mushroom and smoking a hookah (i.e., a water pipe). The Caterpillar and Alice get into an argument, but before the Caterpillar crawls away in disgust, he tells Alice that different parts of the mushroom will make her grow or shrink. Alice tastes a part of the mushroom, and her neck stretches above the trees. A pigeon sees her and attacks, deeming her a serpent hungry for pigeon eggs.</a:t>
            </a:r>
          </a:p>
          <a:p>
            <a:pPr lv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266075" y="384825"/>
            <a:ext cx="8520599" cy="626100"/>
          </a:xfrm>
          <a:prstGeom prst="rect">
            <a:avLst/>
          </a:prstGeom>
        </p:spPr>
        <p:txBody>
          <a:bodyPr anchorCtr="0" anchor="t" bIns="91425" lIns="91425" rIns="91425" tIns="91425">
            <a:noAutofit/>
          </a:bodyPr>
          <a:lstStyle/>
          <a:p>
            <a:pPr lvl="0">
              <a:spcBef>
                <a:spcPts val="0"/>
              </a:spcBef>
              <a:buNone/>
            </a:pPr>
            <a:r>
              <a:rPr lang="en"/>
              <a:t>Level 3</a:t>
            </a:r>
          </a:p>
        </p:txBody>
      </p:sp>
      <p:sp>
        <p:nvSpPr>
          <p:cNvPr id="382" name="Shape 38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spcAft>
                <a:spcPts val="0"/>
              </a:spcAft>
              <a:buNone/>
            </a:pPr>
            <a:r>
              <a:rPr lang="en" sz="1100">
                <a:solidFill>
                  <a:srgbClr val="424242"/>
                </a:solidFill>
                <a:latin typeface="Arial"/>
                <a:ea typeface="Arial"/>
                <a:cs typeface="Arial"/>
                <a:sym typeface="Arial"/>
              </a:rPr>
              <a:t>Alice eats another part of the mushroom and shrinks down to a normal height. She wanders until she comes across the house of the Duchess. She enters and finds the Duchess, who is nursing a squealing baby, as well as a grinning Cheshire Cat, and a Cook who tosses massive amounts of pepper into a cauldron of soup. The Duchess behaves rudely to Alice and then departs to prepare for a croquet game with the Queen. As she leaves, the Duchess hands Alice the baby, which Alice discovers is a pig. Alice lets the pig go and reenters the forest, where she meets the Cheshire Cat again. The Cheshire Cat explains to Alice that everyone in Wonderland is mad, including Alice herself. The Cheshire Cat gives directions to the March Hare’s house and fades away to nothing but a floating grin.</a:t>
            </a:r>
          </a:p>
          <a:p>
            <a:pPr lvl="0" rtl="0">
              <a:lnSpc>
                <a:spcPct val="100000"/>
              </a:lnSpc>
              <a:spcBef>
                <a:spcPts val="0"/>
              </a:spcBef>
              <a:spcAft>
                <a:spcPts val="0"/>
              </a:spcAft>
              <a:buNone/>
            </a:pPr>
            <a:r>
              <a:t/>
            </a:r>
            <a:endParaRPr sz="1400">
              <a:solidFill>
                <a:srgbClr val="000000"/>
              </a:solidFill>
              <a:latin typeface="Arial"/>
              <a:ea typeface="Arial"/>
              <a:cs typeface="Arial"/>
              <a:sym typeface="Arial"/>
            </a:endParaRPr>
          </a:p>
          <a:p>
            <a:pPr lv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4</a:t>
            </a:r>
          </a:p>
        </p:txBody>
      </p:sp>
      <p:sp>
        <p:nvSpPr>
          <p:cNvPr id="388" name="Shape 38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Alice travels to the March Hare’s house to find the March Hare, the Mad Hatter, and the Dormouse having tea together. Treated rudely by all three, Alice stands by the tea party, uninvited. She learns that they have wronged Time and are trapped in perpetual tea-time. After a final discourtesy, Alice leaves and journeys through the forest. She finds a tree with a door in its side, and travels through it to find herself back in the great hall. She takes the key and uses the mushroom to shrink down and enter the garden.</a:t>
            </a:r>
          </a:p>
          <a:p>
            <a:pPr lv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5</a:t>
            </a:r>
          </a:p>
        </p:txBody>
      </p:sp>
      <p:sp>
        <p:nvSpPr>
          <p:cNvPr id="394" name="Shape 39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After saving several gardeners from the temper of the Queen of Hearts, Alice joins the Queen in a strange game of croquet. The croquet ground is hilly, the mallets and balls are live flamingos and hedgehogs, and the Queen tears about, frantically calling for the other player’s executions. Amidst this madness, Alice bumps into the Cheshire Cat again, who asks her how she is doing. The King of Hearts interrupts their conversation and attempts to bully the Cheshire Cat, who impudently dismisses the King. The King takes offense and arranges for the Cheshire Cat’s execution, but since the Cheshire Cat is now only a head floating in midair, no one can agree on how to behead it.</a:t>
            </a:r>
          </a:p>
          <a:p>
            <a:pPr lv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6</a:t>
            </a:r>
          </a:p>
        </p:txBody>
      </p:sp>
      <p:sp>
        <p:nvSpPr>
          <p:cNvPr id="400" name="Shape 40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The Duchess approaches Alice and attempts to befriend her, but the Duchess makes Alice feel uneasy. The Queen of Hearts chases the Duchess off and tells Alice that she must visit the Mock Turtle to hear his story. The Queen of Hearts sends Alice with the Gryphon as her escort to meet the Mock Turtle. Alice shares her strange experiences with the Mock Turtle and the Gryphon, who listen sympathetically and comment on the strangeness of her adventures. After listening to the Mock Turtle’s story, they hear an announcement that a trial is about to begin, and the Gryphon brings Alice back to the croquet ground.</a:t>
            </a:r>
          </a:p>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rPr lang="en"/>
              <a:t>Level 7</a:t>
            </a:r>
          </a:p>
          <a:p>
            <a:pPr lvl="0">
              <a:spcBef>
                <a:spcPts val="0"/>
              </a:spcBef>
              <a:buNone/>
            </a:pPr>
            <a:r>
              <a:t/>
            </a:r>
            <a:endParaRPr/>
          </a:p>
        </p:txBody>
      </p:sp>
      <p:sp>
        <p:nvSpPr>
          <p:cNvPr id="406" name="Shape 40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The Knave of Hearts stands trial for stealing the Queen’s tarts. The King of Hearts leads the proceedings, and various witnesses approach the stand to give evidence. The Mad Hatter and the Cook both give their testimony, but none of it makes any sense. The White Rabbit, acting as a herald, calls Alice to the witness stand. The King goes nowhere with his line of questioning, but takes encouragement when the White Rabbit provides new evidence in the form of a letter written by the Knave. The letter turns out to be a poem, which the King interprets as an admission of guilt on the part of the Knave. Alice believes the note to be nonsense and protests the King’s interpretation. The Queen becomes furious with Alice and orders her beheading, but Alice grows to a huge size and knocks over the Queen’s army of playing cards.</a:t>
            </a: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322250"/>
            <a:ext cx="8520599" cy="626100"/>
          </a:xfrm>
          <a:prstGeom prst="rect">
            <a:avLst/>
          </a:prstGeom>
        </p:spPr>
        <p:txBody>
          <a:bodyPr anchorCtr="0" anchor="t" bIns="91425" lIns="91425" rIns="91425" tIns="91425">
            <a:noAutofit/>
          </a:bodyPr>
          <a:lstStyle/>
          <a:p>
            <a:pPr lvl="0">
              <a:spcBef>
                <a:spcPts val="0"/>
              </a:spcBef>
              <a:buNone/>
            </a:pPr>
            <a:r>
              <a:rPr lang="en"/>
              <a:t>Goals</a:t>
            </a:r>
          </a:p>
        </p:txBody>
      </p:sp>
      <p:sp>
        <p:nvSpPr>
          <p:cNvPr id="81" name="Shape 81"/>
          <p:cNvSpPr txBox="1"/>
          <p:nvPr>
            <p:ph idx="1" type="body"/>
          </p:nvPr>
        </p:nvSpPr>
        <p:spPr>
          <a:xfrm>
            <a:off x="380800" y="767450"/>
            <a:ext cx="8520599" cy="3416400"/>
          </a:xfrm>
          <a:prstGeom prst="rect">
            <a:avLst/>
          </a:prstGeom>
        </p:spPr>
        <p:txBody>
          <a:bodyPr anchorCtr="0" anchor="t" bIns="91425" lIns="91425" rIns="91425" tIns="91425">
            <a:noAutofit/>
          </a:bodyPr>
          <a:lstStyle/>
          <a:p>
            <a:pPr lvl="0" rtl="0">
              <a:spcBef>
                <a:spcPts val="0"/>
              </a:spcBef>
              <a:spcAft>
                <a:spcPts val="0"/>
              </a:spcAft>
              <a:buNone/>
            </a:pPr>
            <a:r>
              <a:t/>
            </a:r>
            <a:endParaRPr b="1">
              <a:solidFill>
                <a:srgbClr val="000000"/>
              </a:solidFill>
              <a:latin typeface="Arial"/>
              <a:ea typeface="Arial"/>
              <a:cs typeface="Arial"/>
              <a:sym typeface="Arial"/>
            </a:endParaRP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Fully Develop a system to Use as a Framework for all future Projects. </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Secure the Framework</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Help my Family</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help my Country</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Help the world</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To Patient and profit from my Work</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Templates for each Stage</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Lab</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Studio</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youtube channels covering all Parts</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Websites</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Games</a:t>
            </a:r>
          </a:p>
          <a:p>
            <a:pPr indent="-304800" lvl="0" marL="457200" rtl="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Phone Apps</a:t>
            </a:r>
          </a:p>
          <a:p>
            <a:pPr indent="-304800" lvl="0" marL="457200">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Create Social Media Apps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Level 8</a:t>
            </a:r>
          </a:p>
        </p:txBody>
      </p:sp>
      <p:sp>
        <p:nvSpPr>
          <p:cNvPr id="412" name="Shape 41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24242"/>
                </a:solidFill>
                <a:latin typeface="Arial"/>
                <a:ea typeface="Arial"/>
                <a:cs typeface="Arial"/>
                <a:sym typeface="Arial"/>
              </a:rPr>
              <a:t>All of a sudden, Alice finds herself awake on her sister’s lap, back at the riverbank. She tells her sister about her dream and goes inside for tea as her sister ponders Alice’s adventures.</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Security</a:t>
            </a:r>
          </a:p>
        </p:txBody>
      </p:sp>
      <p:sp>
        <p:nvSpPr>
          <p:cNvPr id="87" name="Shape 87"/>
          <p:cNvSpPr txBox="1"/>
          <p:nvPr>
            <p:ph idx="1" type="body"/>
          </p:nvPr>
        </p:nvSpPr>
        <p:spPr>
          <a:xfrm>
            <a:off x="311700" y="1152475"/>
            <a:ext cx="2827800" cy="12366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298450" lvl="0" marL="457200" rtl="0">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Network (encrypt)</a:t>
            </a:r>
          </a:p>
          <a:p>
            <a:pPr indent="-298450" lvl="0" marL="457200" rtl="0">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Firewall (encrypt)</a:t>
            </a:r>
          </a:p>
          <a:p>
            <a:pPr indent="-298450" lvl="0" marL="457200" rtl="0">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Hard Drive (encrypt)</a:t>
            </a:r>
          </a:p>
          <a:p>
            <a:pPr indent="-298450" lvl="0" marL="457200" rtl="0">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External Hard Drive (encrypt)</a:t>
            </a:r>
          </a:p>
          <a:p>
            <a:pPr indent="-298450" lvl="0" marL="457200" rtl="0">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Cloud Storage (encrypt)</a:t>
            </a:r>
          </a:p>
          <a:p>
            <a:pPr lvl="0">
              <a:spcBef>
                <a:spcPts val="0"/>
              </a:spcBef>
              <a:spcAft>
                <a:spcPts val="0"/>
              </a:spcAft>
              <a:buNone/>
            </a:pPr>
            <a:r>
              <a:t/>
            </a:r>
            <a:endParaRPr/>
          </a:p>
        </p:txBody>
      </p:sp>
      <p:sp>
        <p:nvSpPr>
          <p:cNvPr id="88" name="Shape 88"/>
          <p:cNvSpPr txBox="1"/>
          <p:nvPr/>
        </p:nvSpPr>
        <p:spPr>
          <a:xfrm>
            <a:off x="311700" y="2774075"/>
            <a:ext cx="3603299" cy="21818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100"/>
              <a:t>Build 1.0 Windows - Public -</a:t>
            </a:r>
          </a:p>
          <a:p>
            <a:pPr indent="-298450" lvl="0" marL="457200" rtl="0">
              <a:lnSpc>
                <a:spcPct val="115000"/>
              </a:lnSpc>
              <a:spcBef>
                <a:spcPts val="0"/>
              </a:spcBef>
              <a:buClr>
                <a:srgbClr val="000000"/>
              </a:buClr>
              <a:buSzPct val="100000"/>
              <a:buFont typeface="Arial"/>
              <a:buAutoNum type="arabicPeriod"/>
            </a:pPr>
            <a:r>
              <a:rPr lang="en" sz="1100"/>
              <a:t>Security layers</a:t>
            </a:r>
          </a:p>
          <a:p>
            <a:pPr indent="-298450" lvl="0" marL="457200" rtl="0">
              <a:lnSpc>
                <a:spcPct val="115000"/>
              </a:lnSpc>
              <a:spcBef>
                <a:spcPts val="0"/>
              </a:spcBef>
              <a:buClr>
                <a:srgbClr val="000000"/>
              </a:buClr>
              <a:buSzPct val="100000"/>
              <a:buFont typeface="Arial"/>
              <a:buAutoNum type="arabicPeriod"/>
            </a:pPr>
            <a:r>
              <a:rPr lang="en" sz="1100"/>
              <a:t>Encrypt each layer</a:t>
            </a:r>
          </a:p>
          <a:p>
            <a:pPr indent="-298450" lvl="0" marL="457200" rtl="0">
              <a:lnSpc>
                <a:spcPct val="115000"/>
              </a:lnSpc>
              <a:spcBef>
                <a:spcPts val="0"/>
              </a:spcBef>
              <a:buClr>
                <a:srgbClr val="000000"/>
              </a:buClr>
              <a:buSzPct val="100000"/>
              <a:buFont typeface="Arial"/>
              <a:buAutoNum type="arabicPeriod"/>
            </a:pPr>
            <a:r>
              <a:rPr lang="en" sz="1100"/>
              <a:t>learn Security vulnerabilities and exploits of security applications</a:t>
            </a:r>
          </a:p>
          <a:p>
            <a:pPr indent="-298450" lvl="0" marL="914400" rtl="0">
              <a:lnSpc>
                <a:spcPct val="115000"/>
              </a:lnSpc>
              <a:spcBef>
                <a:spcPts val="0"/>
              </a:spcBef>
              <a:buClr>
                <a:srgbClr val="000000"/>
              </a:buClr>
              <a:buSzPct val="100000"/>
              <a:buFont typeface="Arial"/>
              <a:buChar char="●"/>
            </a:pPr>
            <a:r>
              <a:rPr lang="en" sz="1100"/>
              <a:t>Design</a:t>
            </a:r>
          </a:p>
          <a:p>
            <a:pPr indent="-298450" lvl="0" marL="914400" rtl="0">
              <a:lnSpc>
                <a:spcPct val="115000"/>
              </a:lnSpc>
              <a:spcBef>
                <a:spcPts val="0"/>
              </a:spcBef>
              <a:buClr>
                <a:srgbClr val="000000"/>
              </a:buClr>
              <a:buSzPct val="100000"/>
              <a:buFont typeface="Arial"/>
              <a:buChar char="●"/>
            </a:pPr>
            <a:r>
              <a:rPr lang="en" sz="1100"/>
              <a:t>Test </a:t>
            </a:r>
          </a:p>
          <a:p>
            <a:pPr indent="-298450" lvl="0" marL="914400" rtl="0">
              <a:lnSpc>
                <a:spcPct val="115000"/>
              </a:lnSpc>
              <a:spcBef>
                <a:spcPts val="0"/>
              </a:spcBef>
              <a:buClr>
                <a:srgbClr val="000000"/>
              </a:buClr>
              <a:buSzPct val="100000"/>
              <a:buFont typeface="Arial"/>
              <a:buChar char="●"/>
            </a:pPr>
            <a:r>
              <a:rPr lang="en" sz="1100"/>
              <a:t>implement countermeasures for each Vulnerability and exploit of security application</a:t>
            </a:r>
          </a:p>
          <a:p>
            <a:pPr lvl="0" rtl="0">
              <a:lnSpc>
                <a:spcPct val="115000"/>
              </a:lnSpc>
              <a:spcBef>
                <a:spcPts val="0"/>
              </a:spcBef>
              <a:buNone/>
            </a:pPr>
            <a:r>
              <a:rPr lang="en" sz="1100"/>
              <a:t> </a:t>
            </a:r>
          </a:p>
        </p:txBody>
      </p:sp>
      <p:sp>
        <p:nvSpPr>
          <p:cNvPr id="89" name="Shape 89"/>
          <p:cNvSpPr txBox="1"/>
          <p:nvPr/>
        </p:nvSpPr>
        <p:spPr>
          <a:xfrm>
            <a:off x="2734650" y="157950"/>
            <a:ext cx="3001199" cy="12366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None/>
            </a:pPr>
            <a:r>
              <a:t/>
            </a:r>
            <a:endParaRPr sz="1100"/>
          </a:p>
          <a:p>
            <a:pPr lvl="0" rtl="0">
              <a:lnSpc>
                <a:spcPct val="115000"/>
              </a:lnSpc>
              <a:spcBef>
                <a:spcPts val="0"/>
              </a:spcBef>
              <a:buNone/>
            </a:pPr>
            <a:r>
              <a:rPr b="1" i="1" lang="en" sz="1100"/>
              <a:t>Using the data gathered on iteration 1 of each system build (based of frameworks), I will design a custom build.</a:t>
            </a:r>
          </a:p>
          <a:p>
            <a:pPr lvl="0" rtl="0">
              <a:lnSpc>
                <a:spcPct val="115000"/>
              </a:lnSpc>
              <a:spcBef>
                <a:spcPts val="0"/>
              </a:spcBef>
              <a:buNone/>
            </a:pPr>
            <a:r>
              <a:t/>
            </a:r>
            <a:endParaRPr sz="1100"/>
          </a:p>
          <a:p>
            <a:pPr lvl="0">
              <a:spcBef>
                <a:spcPts val="0"/>
              </a:spcBef>
              <a:buNone/>
            </a:pPr>
            <a:r>
              <a:t/>
            </a:r>
            <a:endParaRPr/>
          </a:p>
        </p:txBody>
      </p:sp>
      <p:sp>
        <p:nvSpPr>
          <p:cNvPr id="90" name="Shape 90"/>
          <p:cNvSpPr txBox="1"/>
          <p:nvPr/>
        </p:nvSpPr>
        <p:spPr>
          <a:xfrm>
            <a:off x="5883900" y="157950"/>
            <a:ext cx="3070199" cy="21818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100"/>
              <a:t>Build 1.0 Linux - Pen Test</a:t>
            </a:r>
          </a:p>
          <a:p>
            <a:pPr indent="-298450" lvl="0" marL="457200" rtl="0">
              <a:lnSpc>
                <a:spcPct val="115000"/>
              </a:lnSpc>
              <a:spcBef>
                <a:spcPts val="0"/>
              </a:spcBef>
              <a:buClr>
                <a:srgbClr val="000000"/>
              </a:buClr>
              <a:buSzPct val="100000"/>
              <a:buFont typeface="Arial"/>
              <a:buAutoNum type="arabicPeriod"/>
            </a:pPr>
            <a:r>
              <a:rPr lang="en" sz="1100"/>
              <a:t>Security layers</a:t>
            </a:r>
          </a:p>
          <a:p>
            <a:pPr indent="-298450" lvl="0" marL="457200" rtl="0">
              <a:lnSpc>
                <a:spcPct val="115000"/>
              </a:lnSpc>
              <a:spcBef>
                <a:spcPts val="0"/>
              </a:spcBef>
              <a:buClr>
                <a:srgbClr val="000000"/>
              </a:buClr>
              <a:buSzPct val="100000"/>
              <a:buFont typeface="Arial"/>
              <a:buAutoNum type="arabicPeriod"/>
            </a:pPr>
            <a:r>
              <a:rPr lang="en" sz="1100"/>
              <a:t>Encrypt each layer</a:t>
            </a:r>
          </a:p>
          <a:p>
            <a:pPr indent="-298450" lvl="0" marL="457200" rtl="0">
              <a:lnSpc>
                <a:spcPct val="115000"/>
              </a:lnSpc>
              <a:spcBef>
                <a:spcPts val="0"/>
              </a:spcBef>
              <a:buClr>
                <a:srgbClr val="000000"/>
              </a:buClr>
              <a:buSzPct val="100000"/>
              <a:buFont typeface="Arial"/>
              <a:buAutoNum type="arabicPeriod"/>
            </a:pPr>
            <a:r>
              <a:rPr lang="en" sz="1100"/>
              <a:t>learn Security vulnerabilities and exploits of security applications</a:t>
            </a:r>
          </a:p>
          <a:p>
            <a:pPr indent="-298450" lvl="0" marL="914400" rtl="0">
              <a:lnSpc>
                <a:spcPct val="115000"/>
              </a:lnSpc>
              <a:spcBef>
                <a:spcPts val="0"/>
              </a:spcBef>
              <a:buClr>
                <a:srgbClr val="000000"/>
              </a:buClr>
              <a:buSzPct val="100000"/>
              <a:buFont typeface="Arial"/>
              <a:buChar char="●"/>
            </a:pPr>
            <a:r>
              <a:rPr lang="en" sz="1100"/>
              <a:t>Design</a:t>
            </a:r>
          </a:p>
          <a:p>
            <a:pPr indent="-298450" lvl="0" marL="914400" rtl="0">
              <a:lnSpc>
                <a:spcPct val="115000"/>
              </a:lnSpc>
              <a:spcBef>
                <a:spcPts val="0"/>
              </a:spcBef>
              <a:buClr>
                <a:srgbClr val="000000"/>
              </a:buClr>
              <a:buSzPct val="100000"/>
              <a:buFont typeface="Arial"/>
              <a:buChar char="●"/>
            </a:pPr>
            <a:r>
              <a:rPr lang="en" sz="1100"/>
              <a:t>Test </a:t>
            </a:r>
          </a:p>
          <a:p>
            <a:pPr indent="-298450" lvl="0" marL="914400" rtl="0">
              <a:lnSpc>
                <a:spcPct val="115000"/>
              </a:lnSpc>
              <a:spcBef>
                <a:spcPts val="0"/>
              </a:spcBef>
              <a:buClr>
                <a:srgbClr val="000000"/>
              </a:buClr>
              <a:buSzPct val="100000"/>
              <a:buFont typeface="Arial"/>
              <a:buChar char="●"/>
            </a:pPr>
            <a:r>
              <a:rPr lang="en" sz="1100"/>
              <a:t>implement countermeasures for each Vulnerability and exploit of security application</a:t>
            </a:r>
          </a:p>
          <a:p>
            <a:pPr lvl="0">
              <a:spcBef>
                <a:spcPts val="0"/>
              </a:spcBef>
              <a:buNone/>
            </a:pPr>
            <a:r>
              <a:t/>
            </a:r>
            <a:endParaRPr/>
          </a:p>
        </p:txBody>
      </p:sp>
      <p:sp>
        <p:nvSpPr>
          <p:cNvPr id="91" name="Shape 91"/>
          <p:cNvSpPr txBox="1"/>
          <p:nvPr/>
        </p:nvSpPr>
        <p:spPr>
          <a:xfrm>
            <a:off x="3277725" y="2628712"/>
            <a:ext cx="3001199" cy="10661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100"/>
              <a:t>Build 1.0 Linux - </a:t>
            </a:r>
            <a:r>
              <a:rPr b="1" lang="en" sz="1150">
                <a:solidFill>
                  <a:srgbClr val="222222"/>
                </a:solidFill>
                <a:highlight>
                  <a:srgbClr val="FFFFFF"/>
                </a:highlight>
              </a:rPr>
              <a:t>The (Amnesic) Incognito Live System, a Linux distribution built with security and anonymity in mind.</a:t>
            </a:r>
          </a:p>
          <a:p>
            <a:pPr indent="-298450" lvl="0" marL="457200" rtl="0">
              <a:lnSpc>
                <a:spcPct val="115000"/>
              </a:lnSpc>
              <a:spcBef>
                <a:spcPts val="0"/>
              </a:spcBef>
              <a:buClr>
                <a:srgbClr val="000000"/>
              </a:buClr>
              <a:buSzPct val="100000"/>
              <a:buFont typeface="Arial"/>
              <a:buAutoNum type="arabicPeriod"/>
            </a:pPr>
            <a:r>
              <a:rPr lang="en" sz="1100"/>
              <a:t>Security layers</a:t>
            </a:r>
          </a:p>
          <a:p>
            <a:pPr indent="-298450" lvl="0" marL="457200" rtl="0">
              <a:lnSpc>
                <a:spcPct val="115000"/>
              </a:lnSpc>
              <a:spcBef>
                <a:spcPts val="0"/>
              </a:spcBef>
              <a:buClr>
                <a:srgbClr val="000000"/>
              </a:buClr>
              <a:buSzPct val="100000"/>
              <a:buFont typeface="Arial"/>
              <a:buAutoNum type="arabicPeriod"/>
            </a:pPr>
            <a:r>
              <a:rPr lang="en" sz="1100"/>
              <a:t>Encrypt each layer</a:t>
            </a:r>
          </a:p>
          <a:p>
            <a:pPr indent="-298450" lvl="0" marL="457200" rtl="0">
              <a:lnSpc>
                <a:spcPct val="115000"/>
              </a:lnSpc>
              <a:spcBef>
                <a:spcPts val="0"/>
              </a:spcBef>
              <a:buClr>
                <a:srgbClr val="000000"/>
              </a:buClr>
              <a:buSzPct val="100000"/>
              <a:buFont typeface="Arial"/>
              <a:buAutoNum type="arabicPeriod"/>
            </a:pPr>
            <a:r>
              <a:rPr lang="en" sz="1100"/>
              <a:t>learn Security vulnerabilities and exploits of security applications</a:t>
            </a:r>
          </a:p>
          <a:p>
            <a:pPr indent="-298450" lvl="0" marL="914400" rtl="0">
              <a:lnSpc>
                <a:spcPct val="115000"/>
              </a:lnSpc>
              <a:spcBef>
                <a:spcPts val="0"/>
              </a:spcBef>
              <a:buClr>
                <a:srgbClr val="000000"/>
              </a:buClr>
              <a:buSzPct val="100000"/>
              <a:buFont typeface="Arial"/>
              <a:buChar char="●"/>
            </a:pPr>
            <a:r>
              <a:rPr lang="en" sz="1100"/>
              <a:t>Design</a:t>
            </a:r>
          </a:p>
          <a:p>
            <a:pPr indent="-298450" lvl="0" marL="914400" rtl="0">
              <a:lnSpc>
                <a:spcPct val="115000"/>
              </a:lnSpc>
              <a:spcBef>
                <a:spcPts val="0"/>
              </a:spcBef>
              <a:buClr>
                <a:srgbClr val="000000"/>
              </a:buClr>
              <a:buSzPct val="100000"/>
              <a:buFont typeface="Arial"/>
              <a:buChar char="●"/>
            </a:pPr>
            <a:r>
              <a:rPr lang="en" sz="1100"/>
              <a:t>Test </a:t>
            </a:r>
          </a:p>
          <a:p>
            <a:pPr indent="-298450" lvl="0" marL="914400" rtl="0">
              <a:lnSpc>
                <a:spcPct val="115000"/>
              </a:lnSpc>
              <a:spcBef>
                <a:spcPts val="0"/>
              </a:spcBef>
              <a:buClr>
                <a:srgbClr val="000000"/>
              </a:buClr>
              <a:buSzPct val="100000"/>
              <a:buFont typeface="Arial"/>
              <a:buChar char="●"/>
            </a:pPr>
            <a:r>
              <a:rPr lang="en" sz="1100"/>
              <a:t>implement countermeasures for each Vulnerability and exploit of security application</a:t>
            </a:r>
          </a:p>
          <a:p>
            <a:pPr lvl="0">
              <a:spcBef>
                <a:spcPts val="0"/>
              </a:spcBef>
              <a:buNone/>
            </a:pPr>
            <a:r>
              <a:t/>
            </a:r>
            <a:endParaRPr/>
          </a:p>
        </p:txBody>
      </p:sp>
      <p:sp>
        <p:nvSpPr>
          <p:cNvPr id="92" name="Shape 92"/>
          <p:cNvSpPr txBox="1"/>
          <p:nvPr/>
        </p:nvSpPr>
        <p:spPr>
          <a:xfrm>
            <a:off x="5795325" y="2562175"/>
            <a:ext cx="3603299" cy="10661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100"/>
              <a:t>Build 1.0 Matrix OS linux- </a:t>
            </a:r>
          </a:p>
          <a:p>
            <a:pPr indent="-298450" lvl="0" marL="457200" rtl="0">
              <a:lnSpc>
                <a:spcPct val="115000"/>
              </a:lnSpc>
              <a:spcBef>
                <a:spcPts val="0"/>
              </a:spcBef>
              <a:buClr>
                <a:srgbClr val="000000"/>
              </a:buClr>
              <a:buSzPct val="100000"/>
              <a:buFont typeface="Arial"/>
              <a:buAutoNum type="arabicPeriod"/>
            </a:pPr>
            <a:r>
              <a:rPr lang="en" sz="1100"/>
              <a:t>Security layers</a:t>
            </a:r>
          </a:p>
          <a:p>
            <a:pPr indent="-298450" lvl="0" marL="457200" rtl="0">
              <a:lnSpc>
                <a:spcPct val="115000"/>
              </a:lnSpc>
              <a:spcBef>
                <a:spcPts val="0"/>
              </a:spcBef>
              <a:buClr>
                <a:srgbClr val="000000"/>
              </a:buClr>
              <a:buSzPct val="100000"/>
              <a:buFont typeface="Arial"/>
              <a:buAutoNum type="arabicPeriod"/>
            </a:pPr>
            <a:r>
              <a:rPr lang="en" sz="1100"/>
              <a:t>Encrypt each layer</a:t>
            </a:r>
          </a:p>
          <a:p>
            <a:pPr indent="-298450" lvl="0" marL="457200" rtl="0">
              <a:lnSpc>
                <a:spcPct val="115000"/>
              </a:lnSpc>
              <a:spcBef>
                <a:spcPts val="0"/>
              </a:spcBef>
              <a:buClr>
                <a:srgbClr val="000000"/>
              </a:buClr>
              <a:buSzPct val="100000"/>
              <a:buFont typeface="Arial"/>
              <a:buAutoNum type="arabicPeriod"/>
            </a:pPr>
            <a:r>
              <a:rPr lang="en" sz="1100"/>
              <a:t>learn Security vulnerabilities and exploits of security applications</a:t>
            </a:r>
          </a:p>
          <a:p>
            <a:pPr indent="-298450" lvl="0" marL="914400" rtl="0">
              <a:lnSpc>
                <a:spcPct val="115000"/>
              </a:lnSpc>
              <a:spcBef>
                <a:spcPts val="0"/>
              </a:spcBef>
              <a:buClr>
                <a:srgbClr val="000000"/>
              </a:buClr>
              <a:buSzPct val="100000"/>
              <a:buFont typeface="Arial"/>
              <a:buChar char="●"/>
            </a:pPr>
            <a:r>
              <a:rPr lang="en" sz="1100"/>
              <a:t>Design</a:t>
            </a:r>
          </a:p>
          <a:p>
            <a:pPr indent="-298450" lvl="0" marL="914400" rtl="0">
              <a:lnSpc>
                <a:spcPct val="115000"/>
              </a:lnSpc>
              <a:spcBef>
                <a:spcPts val="0"/>
              </a:spcBef>
              <a:buClr>
                <a:srgbClr val="000000"/>
              </a:buClr>
              <a:buSzPct val="100000"/>
              <a:buFont typeface="Arial"/>
              <a:buChar char="●"/>
            </a:pPr>
            <a:r>
              <a:rPr lang="en" sz="1100"/>
              <a:t>Test </a:t>
            </a:r>
          </a:p>
          <a:p>
            <a:pPr indent="-298450" lvl="0" marL="914400" rtl="0">
              <a:lnSpc>
                <a:spcPct val="115000"/>
              </a:lnSpc>
              <a:spcBef>
                <a:spcPts val="0"/>
              </a:spcBef>
              <a:buClr>
                <a:srgbClr val="000000"/>
              </a:buClr>
              <a:buSzPct val="100000"/>
              <a:buFont typeface="Arial"/>
              <a:buChar char="●"/>
            </a:pPr>
            <a:r>
              <a:rPr lang="en" sz="1100"/>
              <a:t>implement countermeasures for each Vulnerability and exploit of security application</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BlackFox Studio Database</a:t>
            </a:r>
          </a:p>
        </p:txBody>
      </p:sp>
      <p:sp>
        <p:nvSpPr>
          <p:cNvPr id="98" name="Shape 98"/>
          <p:cNvSpPr txBox="1"/>
          <p:nvPr/>
        </p:nvSpPr>
        <p:spPr>
          <a:xfrm>
            <a:off x="6458000" y="1364950"/>
            <a:ext cx="1451700" cy="454800"/>
          </a:xfrm>
          <a:prstGeom prst="rect">
            <a:avLst/>
          </a:prstGeom>
          <a:noFill/>
          <a:ln>
            <a:noFill/>
          </a:ln>
        </p:spPr>
        <p:txBody>
          <a:bodyPr anchorCtr="0" anchor="t" bIns="91425" lIns="91425" rIns="91425" tIns="91425">
            <a:noAutofit/>
          </a:bodyPr>
          <a:lstStyle/>
          <a:p>
            <a:pPr lvl="0" rtl="0" algn="l">
              <a:spcBef>
                <a:spcPts val="0"/>
              </a:spcBef>
              <a:buNone/>
            </a:pPr>
            <a:r>
              <a:rPr lang="en" u="sng">
                <a:solidFill>
                  <a:srgbClr val="000099"/>
                </a:solidFill>
                <a:hlinkClick r:id="rId3"/>
              </a:rPr>
              <a:t>Read Me file</a:t>
            </a:r>
          </a:p>
        </p:txBody>
      </p:sp>
      <p:sp>
        <p:nvSpPr>
          <p:cNvPr id="99" name="Shape 99"/>
          <p:cNvSpPr txBox="1"/>
          <p:nvPr/>
        </p:nvSpPr>
        <p:spPr>
          <a:xfrm>
            <a:off x="6555850" y="1886225"/>
            <a:ext cx="1451700" cy="454800"/>
          </a:xfrm>
          <a:prstGeom prst="rect">
            <a:avLst/>
          </a:prstGeom>
          <a:noFill/>
          <a:ln>
            <a:noFill/>
          </a:ln>
        </p:spPr>
        <p:txBody>
          <a:bodyPr anchorCtr="0" anchor="t" bIns="91425" lIns="91425" rIns="91425" tIns="91425">
            <a:noAutofit/>
          </a:bodyPr>
          <a:lstStyle/>
          <a:p>
            <a:pPr lvl="0" rtl="0" algn="l">
              <a:spcBef>
                <a:spcPts val="0"/>
              </a:spcBef>
              <a:buNone/>
            </a:pPr>
            <a:r>
              <a:rPr lang="en" u="sng">
                <a:solidFill>
                  <a:srgbClr val="000099"/>
                </a:solidFill>
                <a:hlinkClick r:id="rId4"/>
              </a:rPr>
              <a:t>Conceptual Mind Map</a:t>
            </a:r>
          </a:p>
        </p:txBody>
      </p:sp>
      <p:pic>
        <p:nvPicPr>
          <p:cNvPr id="100" name="Shape 100"/>
          <p:cNvPicPr preferRelativeResize="0"/>
          <p:nvPr/>
        </p:nvPicPr>
        <p:blipFill>
          <a:blip r:embed="rId5">
            <a:alphaModFix/>
          </a:blip>
          <a:stretch>
            <a:fillRect/>
          </a:stretch>
        </p:blipFill>
        <p:spPr>
          <a:xfrm>
            <a:off x="1036355" y="1244343"/>
            <a:ext cx="4064825" cy="3400948"/>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5663325" y="76750"/>
            <a:ext cx="3305699" cy="626100"/>
          </a:xfrm>
          <a:prstGeom prst="rect">
            <a:avLst/>
          </a:prstGeom>
        </p:spPr>
        <p:txBody>
          <a:bodyPr anchorCtr="0" anchor="t" bIns="91425" lIns="91425" rIns="91425" tIns="91425">
            <a:noAutofit/>
          </a:bodyPr>
          <a:lstStyle/>
          <a:p>
            <a:pPr lvl="0">
              <a:spcBef>
                <a:spcPts val="0"/>
              </a:spcBef>
              <a:buNone/>
            </a:pPr>
            <a:r>
              <a:rPr lang="en"/>
              <a:t>The Prime Idea</a:t>
            </a:r>
          </a:p>
        </p:txBody>
      </p:sp>
      <p:pic>
        <p:nvPicPr>
          <p:cNvPr id="106" name="Shape 106"/>
          <p:cNvPicPr preferRelativeResize="0"/>
          <p:nvPr/>
        </p:nvPicPr>
        <p:blipFill>
          <a:blip r:embed="rId3">
            <a:alphaModFix/>
          </a:blip>
          <a:stretch>
            <a:fillRect/>
          </a:stretch>
        </p:blipFill>
        <p:spPr>
          <a:xfrm>
            <a:off x="5048500" y="1324874"/>
            <a:ext cx="4095499" cy="3071624"/>
          </a:xfrm>
          <a:prstGeom prst="rect">
            <a:avLst/>
          </a:prstGeom>
          <a:noFill/>
          <a:ln>
            <a:noFill/>
          </a:ln>
        </p:spPr>
      </p:pic>
      <p:sp>
        <p:nvSpPr>
          <p:cNvPr id="107" name="Shape 107"/>
          <p:cNvSpPr txBox="1"/>
          <p:nvPr>
            <p:ph idx="1" type="body"/>
          </p:nvPr>
        </p:nvSpPr>
        <p:spPr>
          <a:xfrm>
            <a:off x="0" y="141975"/>
            <a:ext cx="5871300" cy="3416400"/>
          </a:xfrm>
          <a:prstGeom prst="rect">
            <a:avLst/>
          </a:prstGeom>
        </p:spPr>
        <p:txBody>
          <a:bodyPr anchorCtr="0" anchor="t" bIns="91425" lIns="91425" rIns="91425" tIns="91425">
            <a:noAutofit/>
          </a:bodyPr>
          <a:lstStyle/>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is the Idea?</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my Goals?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the parts of the practice?</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Based off my research/ I like?because it's a template that is easy to understand...(Framework)</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the practical applications?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Are there any mathematical formulas to assist in the practice? (algorithms, Formulas, Functions Geometry, Techniques)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the relevant keywords? (Database Keywords)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situations i’ve encountered in Regards to Questions i have asked? (test Questions/ Case Studies)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are ways I can get income from the practice of…? (Business Model)</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resources can i use? (Repository)</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How do i store these resources? (Data Modeling)</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How many resources do i have that address each part of the practice? (Data Sets, Views, Pivot tables)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How do i organize my list of resources?</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What is the most effective outline of a book on the practice?</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is my outline efficient? (test outline)</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Based on my Test i have decided an effective and efficient guide for the practice is…(Solution Manafest)</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Using my guide i have design my own template for practicing…(Study Guide)</a:t>
            </a:r>
          </a:p>
          <a:p>
            <a:pPr indent="-304800" lvl="0" marL="457200" rtl="0">
              <a:lnSpc>
                <a:spcPct val="100000"/>
              </a:lnSpc>
              <a:spcBef>
                <a:spcPts val="0"/>
              </a:spcBef>
              <a:spcAft>
                <a:spcPts val="0"/>
              </a:spcAft>
              <a:buClr>
                <a:srgbClr val="000000"/>
              </a:buClr>
              <a:buSzPct val="100000"/>
              <a:buFont typeface="Arial"/>
              <a:buAutoNum type="arabicPeriod"/>
            </a:pPr>
            <a:r>
              <a:rPr b="1" lang="en" sz="1200">
                <a:solidFill>
                  <a:srgbClr val="000000"/>
                </a:solidFill>
                <a:latin typeface="Arial"/>
                <a:ea typeface="Arial"/>
                <a:cs typeface="Arial"/>
                <a:sym typeface="Arial"/>
              </a:rPr>
              <a:t>The final Solution is a Practical Utility Kit</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188575" y="136800"/>
            <a:ext cx="1822200" cy="626100"/>
          </a:xfrm>
          <a:prstGeom prst="rect">
            <a:avLst/>
          </a:prstGeom>
        </p:spPr>
        <p:txBody>
          <a:bodyPr anchorCtr="0" anchor="t" bIns="91425" lIns="91425" rIns="91425" tIns="91425">
            <a:noAutofit/>
          </a:bodyPr>
          <a:lstStyle/>
          <a:p>
            <a:pPr lvl="0">
              <a:spcBef>
                <a:spcPts val="0"/>
              </a:spcBef>
              <a:buNone/>
            </a:pPr>
            <a:r>
              <a:rPr lang="en"/>
              <a:t>Design</a:t>
            </a:r>
          </a:p>
        </p:txBody>
      </p:sp>
      <p:sp>
        <p:nvSpPr>
          <p:cNvPr id="113" name="Shape 113"/>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Script </a:t>
            </a:r>
          </a:p>
          <a:p>
            <a:pPr indent="-228600" lvl="0" marL="457200" rtl="0">
              <a:spcBef>
                <a:spcPts val="0"/>
              </a:spcBef>
              <a:buAutoNum type="arabicPeriod"/>
            </a:pPr>
            <a:r>
              <a:rPr lang="en"/>
              <a:t>Thumbnail</a:t>
            </a:r>
          </a:p>
          <a:p>
            <a:pPr indent="-228600" lvl="0" marL="457200" rtl="0">
              <a:spcBef>
                <a:spcPts val="0"/>
              </a:spcBef>
              <a:buAutoNum type="arabicPeriod"/>
            </a:pPr>
            <a:r>
              <a:rPr lang="en"/>
              <a:t>Rough Draft</a:t>
            </a:r>
          </a:p>
          <a:p>
            <a:pPr indent="-228600" lvl="0" marL="457200" rtl="0">
              <a:spcBef>
                <a:spcPts val="0"/>
              </a:spcBef>
              <a:buAutoNum type="arabicPeriod"/>
            </a:pPr>
            <a:r>
              <a:rPr lang="en"/>
              <a:t>Refine Draft</a:t>
            </a:r>
          </a:p>
          <a:p>
            <a:pPr indent="-228600" lvl="0" marL="457200" rtl="0">
              <a:spcBef>
                <a:spcPts val="0"/>
              </a:spcBef>
              <a:buAutoNum type="arabicPeriod"/>
            </a:pPr>
            <a:r>
              <a:rPr lang="en"/>
              <a:t>Storyboard</a:t>
            </a:r>
          </a:p>
          <a:p>
            <a:pPr indent="-228600" lvl="0" marL="457200" rtl="0">
              <a:spcBef>
                <a:spcPts val="0"/>
              </a:spcBef>
              <a:buAutoNum type="arabicPeriod"/>
            </a:pPr>
            <a:r>
              <a:rPr lang="en"/>
              <a:t>modeling</a:t>
            </a:r>
          </a:p>
          <a:p>
            <a:pPr indent="-228600" lvl="0" marL="457200" rtl="0">
              <a:spcBef>
                <a:spcPts val="0"/>
              </a:spcBef>
              <a:buAutoNum type="arabicPeriod"/>
            </a:pPr>
            <a:r>
              <a:rPr lang="en"/>
              <a:t>Texture</a:t>
            </a:r>
          </a:p>
          <a:p>
            <a:pPr indent="-228600" lvl="0" marL="457200">
              <a:spcBef>
                <a:spcPts val="0"/>
              </a:spcBef>
              <a:buAutoNum type="arabicPeriod"/>
            </a:pPr>
            <a:r>
              <a:rPr lang="en"/>
              <a:t>Game Engine</a:t>
            </a:r>
          </a:p>
        </p:txBody>
      </p:sp>
      <p:pic>
        <p:nvPicPr>
          <p:cNvPr id="114" name="Shape 114"/>
          <p:cNvPicPr preferRelativeResize="0"/>
          <p:nvPr/>
        </p:nvPicPr>
        <p:blipFill>
          <a:blip r:embed="rId3">
            <a:alphaModFix/>
          </a:blip>
          <a:stretch>
            <a:fillRect/>
          </a:stretch>
        </p:blipFill>
        <p:spPr>
          <a:xfrm>
            <a:off x="3654975" y="538687"/>
            <a:ext cx="5122600" cy="40661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Technology</a:t>
            </a:r>
          </a:p>
        </p:txBody>
      </p:sp>
      <p:sp>
        <p:nvSpPr>
          <p:cNvPr id="120" name="Shape 120"/>
          <p:cNvSpPr txBox="1"/>
          <p:nvPr>
            <p:ph idx="1" type="body"/>
          </p:nvPr>
        </p:nvSpPr>
        <p:spPr>
          <a:xfrm>
            <a:off x="670150" y="1278950"/>
            <a:ext cx="4134300" cy="3416400"/>
          </a:xfrm>
          <a:prstGeom prst="rect">
            <a:avLst/>
          </a:prstGeom>
        </p:spPr>
        <p:txBody>
          <a:bodyPr anchorCtr="0" anchor="t" bIns="91425" lIns="91425" rIns="91425" tIns="91425">
            <a:noAutofit/>
          </a:bodyPr>
          <a:lstStyle/>
          <a:p>
            <a:pPr indent="0" lvl="0" marL="1371600" rtl="0">
              <a:spcBef>
                <a:spcPts val="0"/>
              </a:spcBef>
              <a:spcAft>
                <a:spcPts val="0"/>
              </a:spcAft>
              <a:buNone/>
            </a:pPr>
            <a:r>
              <a:rPr b="1" lang="en">
                <a:solidFill>
                  <a:srgbClr val="000000"/>
                </a:solidFill>
                <a:latin typeface="Arial"/>
                <a:ea typeface="Arial"/>
                <a:cs typeface="Arial"/>
                <a:sym typeface="Arial"/>
              </a:rPr>
              <a:t>Requirements</a:t>
            </a:r>
          </a:p>
          <a:p>
            <a:pPr indent="-228600" lvl="0" marL="457200" rtl="0">
              <a:spcBef>
                <a:spcPts val="0"/>
              </a:spcBef>
              <a:spcAft>
                <a:spcPts val="0"/>
              </a:spcAft>
              <a:buClr>
                <a:srgbClr val="000000"/>
              </a:buClr>
              <a:buFont typeface="Arial"/>
              <a:buChar char="❏"/>
            </a:pPr>
            <a:r>
              <a:rPr lang="en">
                <a:solidFill>
                  <a:srgbClr val="000000"/>
                </a:solidFill>
                <a:latin typeface="Arial"/>
                <a:ea typeface="Arial"/>
                <a:cs typeface="Arial"/>
                <a:sym typeface="Arial"/>
              </a:rPr>
              <a:t>Practical Value</a:t>
            </a:r>
          </a:p>
          <a:p>
            <a:pPr indent="-228600" lvl="0" marL="457200" rtl="0">
              <a:spcBef>
                <a:spcPts val="0"/>
              </a:spcBef>
              <a:spcAft>
                <a:spcPts val="0"/>
              </a:spcAft>
              <a:buClr>
                <a:srgbClr val="000000"/>
              </a:buClr>
              <a:buFont typeface="Arial"/>
              <a:buChar char="❏"/>
            </a:pPr>
            <a:r>
              <a:rPr lang="en">
                <a:solidFill>
                  <a:srgbClr val="000000"/>
                </a:solidFill>
                <a:latin typeface="Arial"/>
                <a:ea typeface="Arial"/>
                <a:cs typeface="Arial"/>
                <a:sym typeface="Arial"/>
              </a:rPr>
              <a:t>Availability</a:t>
            </a:r>
          </a:p>
          <a:p>
            <a:pPr indent="-228600" lvl="0" marL="457200" rtl="0">
              <a:spcBef>
                <a:spcPts val="0"/>
              </a:spcBef>
              <a:spcAft>
                <a:spcPts val="0"/>
              </a:spcAft>
              <a:buClr>
                <a:srgbClr val="000000"/>
              </a:buClr>
              <a:buFont typeface="Arial"/>
              <a:buChar char="❏"/>
            </a:pPr>
            <a:r>
              <a:rPr lang="en">
                <a:solidFill>
                  <a:srgbClr val="000000"/>
                </a:solidFill>
                <a:latin typeface="Arial"/>
                <a:ea typeface="Arial"/>
                <a:cs typeface="Arial"/>
                <a:sym typeface="Arial"/>
              </a:rPr>
              <a:t>Usability</a:t>
            </a:r>
          </a:p>
          <a:p>
            <a:pPr indent="-228600" lvl="0" marL="457200" rtl="0">
              <a:spcBef>
                <a:spcPts val="0"/>
              </a:spcBef>
              <a:spcAft>
                <a:spcPts val="0"/>
              </a:spcAft>
              <a:buClr>
                <a:srgbClr val="000000"/>
              </a:buClr>
              <a:buFont typeface="Arial"/>
              <a:buChar char="❏"/>
            </a:pPr>
            <a:r>
              <a:rPr lang="en">
                <a:solidFill>
                  <a:srgbClr val="000000"/>
                </a:solidFill>
                <a:latin typeface="Arial"/>
                <a:ea typeface="Arial"/>
                <a:cs typeface="Arial"/>
                <a:sym typeface="Arial"/>
              </a:rPr>
              <a:t>Visual</a:t>
            </a:r>
          </a:p>
          <a:p>
            <a:pPr indent="-228600" lvl="0" marL="457200" rtl="0">
              <a:spcBef>
                <a:spcPts val="0"/>
              </a:spcBef>
              <a:spcAft>
                <a:spcPts val="0"/>
              </a:spcAft>
              <a:buClr>
                <a:srgbClr val="000000"/>
              </a:buClr>
              <a:buFont typeface="Arial"/>
              <a:buChar char="❏"/>
            </a:pPr>
            <a:r>
              <a:rPr lang="en">
                <a:solidFill>
                  <a:srgbClr val="000000"/>
                </a:solidFill>
                <a:latin typeface="Arial"/>
                <a:ea typeface="Arial"/>
                <a:cs typeface="Arial"/>
                <a:sym typeface="Arial"/>
              </a:rPr>
              <a:t>Scalability</a:t>
            </a:r>
          </a:p>
          <a:p>
            <a:pPr lvl="0">
              <a:spcBef>
                <a:spcPts val="0"/>
              </a:spcBef>
              <a:buNone/>
            </a:pPr>
            <a:r>
              <a:t/>
            </a:r>
            <a:endParaRPr/>
          </a:p>
        </p:txBody>
      </p:sp>
      <p:pic>
        <p:nvPicPr>
          <p:cNvPr id="121" name="Shape 121"/>
          <p:cNvPicPr preferRelativeResize="0"/>
          <p:nvPr/>
        </p:nvPicPr>
        <p:blipFill>
          <a:blip r:embed="rId3">
            <a:alphaModFix/>
          </a:blip>
          <a:stretch>
            <a:fillRect/>
          </a:stretch>
        </p:blipFill>
        <p:spPr>
          <a:xfrm>
            <a:off x="6182849" y="266975"/>
            <a:ext cx="2729398" cy="1825200"/>
          </a:xfrm>
          <a:prstGeom prst="rect">
            <a:avLst/>
          </a:prstGeom>
          <a:noFill/>
          <a:ln>
            <a:noFill/>
          </a:ln>
        </p:spPr>
      </p:pic>
      <p:sp>
        <p:nvSpPr>
          <p:cNvPr id="122" name="Shape 122"/>
          <p:cNvSpPr txBox="1"/>
          <p:nvPr/>
        </p:nvSpPr>
        <p:spPr>
          <a:xfrm>
            <a:off x="6810300" y="2527475"/>
            <a:ext cx="1545600" cy="13680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javascript</a:t>
            </a:r>
          </a:p>
          <a:p>
            <a:pPr indent="-228600" lvl="0" marL="457200" rtl="0">
              <a:spcBef>
                <a:spcPts val="0"/>
              </a:spcBef>
              <a:buChar char="❏"/>
            </a:pPr>
            <a:r>
              <a:rPr lang="en"/>
              <a:t>jquery</a:t>
            </a:r>
          </a:p>
          <a:p>
            <a:pPr indent="-228600" lvl="0" marL="457200" rtl="0">
              <a:spcBef>
                <a:spcPts val="0"/>
              </a:spcBef>
              <a:buChar char="❏"/>
            </a:pPr>
            <a:r>
              <a:rPr lang="en"/>
              <a:t>Mean</a:t>
            </a:r>
          </a:p>
          <a:p>
            <a:pPr indent="-228600" lvl="0" marL="457200" rtl="0">
              <a:spcBef>
                <a:spcPts val="0"/>
              </a:spcBef>
              <a:buChar char="❏"/>
            </a:pPr>
            <a:r>
              <a:rPr lang="en"/>
              <a:t>WebGL</a:t>
            </a:r>
          </a:p>
          <a:p>
            <a:pPr indent="-228600" lvl="0" marL="457200" rtl="0">
              <a:spcBef>
                <a:spcPts val="0"/>
              </a:spcBef>
              <a:buChar char="❏"/>
            </a:pPr>
            <a:r>
              <a:rPr lang="en"/>
              <a:t>three.js</a:t>
            </a:r>
          </a:p>
          <a:p>
            <a:pPr indent="-228600" lvl="0" marL="457200" rtl="0">
              <a:spcBef>
                <a:spcPts val="0"/>
              </a:spcBef>
              <a:buChar char="❏"/>
            </a:pPr>
            <a:r>
              <a:rPr lang="en"/>
              <a:t>Unity</a:t>
            </a:r>
          </a:p>
          <a:p>
            <a:pPr indent="-228600" lvl="0" marL="457200" rtl="0">
              <a:spcBef>
                <a:spcPts val="0"/>
              </a:spcBef>
              <a:buChar char="❏"/>
            </a:pPr>
            <a:r>
              <a:rPr lang="en"/>
              <a:t>AR</a:t>
            </a: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